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9" roundtripDataSignature="AMtx7mgxrAd6msLmhtfjrAgVkmdYe7Fl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568693-CDBF-4DAC-8791-D8D1EEC9AE5C}">
  <a:tblStyle styleId="{5B568693-CDBF-4DAC-8791-D8D1EEC9AE5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OpenSans-bold.fntdata"/><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boldItalic.fntdata"/><Relationship Id="rId47" Type="http://schemas.openxmlformats.org/officeDocument/2006/relationships/font" Target="fonts/OpenSans-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57" name="Google Shape;25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64" name="Google Shape;26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71" name="Google Shape;27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78" name="Google Shape;27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85" name="Google Shape;28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93" name="Google Shape;293;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00" name="Google Shape;300;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1"/>
          <p:cNvSpPr txBox="1"/>
          <p:nvPr>
            <p:ph type="ctrTitle"/>
          </p:nvPr>
        </p:nvSpPr>
        <p:spPr>
          <a:xfrm>
            <a:off x="446354" y="921774"/>
            <a:ext cx="8203575" cy="144408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41"/>
          <p:cNvSpPr txBox="1"/>
          <p:nvPr>
            <p:ph idx="1" type="subTitle"/>
          </p:nvPr>
        </p:nvSpPr>
        <p:spPr>
          <a:xfrm>
            <a:off x="446356" y="2697705"/>
            <a:ext cx="8188953" cy="76352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60"/>
              </a:spcBef>
              <a:spcAft>
                <a:spcPts val="0"/>
              </a:spcAft>
              <a:buClr>
                <a:srgbClr val="002060"/>
              </a:buClr>
              <a:buSzPts val="2800"/>
              <a:buNone/>
              <a:defRPr b="0" i="0" sz="2800">
                <a:solidFill>
                  <a:srgbClr val="002060"/>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9" name="Google Shape;19;p4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50"/>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0"/>
          <p:cNvSpPr/>
          <p:nvPr>
            <p:ph idx="2" type="pic"/>
          </p:nvPr>
        </p:nvSpPr>
        <p:spPr>
          <a:xfrm>
            <a:off x="1792288" y="459581"/>
            <a:ext cx="5486400" cy="3086100"/>
          </a:xfrm>
          <a:prstGeom prst="rect">
            <a:avLst/>
          </a:prstGeom>
          <a:noFill/>
          <a:ln>
            <a:noFill/>
          </a:ln>
        </p:spPr>
      </p:sp>
      <p:sp>
        <p:nvSpPr>
          <p:cNvPr id="75" name="Google Shape;75;p50"/>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6" name="Google Shape;76;p5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5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51"/>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5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52"/>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2"/>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5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5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E:\websites\free-power-point-templates\2012\logos.png" id="91" name="Google Shape;91;p52"/>
          <p:cNvPicPr preferRelativeResize="0"/>
          <p:nvPr/>
        </p:nvPicPr>
        <p:blipFill rotWithShape="1">
          <a:blip r:embed="rId2">
            <a:alphaModFix/>
          </a:blip>
          <a:srcRect b="0" l="0" r="0" t="0"/>
          <a:stretch/>
        </p:blipFill>
        <p:spPr>
          <a:xfrm>
            <a:off x="3808475"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42"/>
          <p:cNvSpPr txBox="1"/>
          <p:nvPr>
            <p:ph type="title"/>
          </p:nvPr>
        </p:nvSpPr>
        <p:spPr>
          <a:xfrm>
            <a:off x="492566" y="377040"/>
            <a:ext cx="6284320" cy="7253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0B00F0"/>
              </a:buClr>
              <a:buSzPts val="3600"/>
              <a:buFont typeface="Calibri"/>
              <a:buNone/>
              <a:defRPr sz="3600">
                <a:solidFill>
                  <a:srgbClr val="0B00F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2"/>
          <p:cNvSpPr txBox="1"/>
          <p:nvPr>
            <p:ph idx="1" type="body"/>
          </p:nvPr>
        </p:nvSpPr>
        <p:spPr>
          <a:xfrm>
            <a:off x="492566" y="1140565"/>
            <a:ext cx="6284320" cy="351106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002060"/>
              </a:buClr>
              <a:buSzPts val="2800"/>
              <a:buChar char="•"/>
              <a:defRPr sz="2800">
                <a:solidFill>
                  <a:srgbClr val="002060"/>
                </a:solidFill>
              </a:defRPr>
            </a:lvl1pPr>
            <a:lvl2pPr indent="-406400" lvl="1" marL="914400" algn="l">
              <a:lnSpc>
                <a:spcPct val="100000"/>
              </a:lnSpc>
              <a:spcBef>
                <a:spcPts val="560"/>
              </a:spcBef>
              <a:spcAft>
                <a:spcPts val="0"/>
              </a:spcAft>
              <a:buClr>
                <a:srgbClr val="002060"/>
              </a:buClr>
              <a:buSzPts val="2800"/>
              <a:buChar char="–"/>
              <a:defRPr>
                <a:solidFill>
                  <a:srgbClr val="002060"/>
                </a:solidFill>
              </a:defRPr>
            </a:lvl2pPr>
            <a:lvl3pPr indent="-381000" lvl="2" marL="1371600" algn="l">
              <a:lnSpc>
                <a:spcPct val="100000"/>
              </a:lnSpc>
              <a:spcBef>
                <a:spcPts val="480"/>
              </a:spcBef>
              <a:spcAft>
                <a:spcPts val="0"/>
              </a:spcAft>
              <a:buClr>
                <a:srgbClr val="002060"/>
              </a:buClr>
              <a:buSzPts val="2400"/>
              <a:buChar char="•"/>
              <a:defRPr>
                <a:solidFill>
                  <a:srgbClr val="002060"/>
                </a:solidFill>
              </a:defRPr>
            </a:lvl3pPr>
            <a:lvl4pPr indent="-355600" lvl="3" marL="1828800" algn="l">
              <a:lnSpc>
                <a:spcPct val="100000"/>
              </a:lnSpc>
              <a:spcBef>
                <a:spcPts val="400"/>
              </a:spcBef>
              <a:spcAft>
                <a:spcPts val="0"/>
              </a:spcAft>
              <a:buClr>
                <a:srgbClr val="002060"/>
              </a:buClr>
              <a:buSzPts val="2000"/>
              <a:buChar char="–"/>
              <a:defRPr>
                <a:solidFill>
                  <a:srgbClr val="002060"/>
                </a:solidFill>
              </a:defRPr>
            </a:lvl4pPr>
            <a:lvl5pPr indent="-355600" lvl="4" marL="2286000" algn="l">
              <a:lnSpc>
                <a:spcPct val="100000"/>
              </a:lnSpc>
              <a:spcBef>
                <a:spcPts val="400"/>
              </a:spcBef>
              <a:spcAft>
                <a:spcPts val="0"/>
              </a:spcAft>
              <a:buClr>
                <a:srgbClr val="002060"/>
              </a:buClr>
              <a:buSzPts val="2000"/>
              <a:buChar char="»"/>
              <a:defRPr>
                <a:solidFill>
                  <a:srgbClr val="002060"/>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 name="Shape 28"/>
        <p:cNvGrpSpPr/>
        <p:nvPr/>
      </p:nvGrpSpPr>
      <p:grpSpPr>
        <a:xfrm>
          <a:off x="0" y="0"/>
          <a:ext cx="0" cy="0"/>
          <a:chOff x="0" y="0"/>
          <a:chExt cx="0" cy="0"/>
        </a:xfrm>
      </p:grpSpPr>
      <p:sp>
        <p:nvSpPr>
          <p:cNvPr id="29" name="Google Shape;29;p43"/>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3"/>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002060"/>
              </a:buClr>
              <a:buSzPts val="2800"/>
              <a:buChar char="•"/>
              <a:defRPr sz="2800">
                <a:solidFill>
                  <a:srgbClr val="002060"/>
                </a:solidFill>
              </a:defRPr>
            </a:lvl1pPr>
            <a:lvl2pPr indent="-406400" lvl="1" marL="914400" algn="l">
              <a:lnSpc>
                <a:spcPct val="100000"/>
              </a:lnSpc>
              <a:spcBef>
                <a:spcPts val="560"/>
              </a:spcBef>
              <a:spcAft>
                <a:spcPts val="0"/>
              </a:spcAft>
              <a:buClr>
                <a:srgbClr val="002060"/>
              </a:buClr>
              <a:buSzPts val="2800"/>
              <a:buChar char="–"/>
              <a:defRPr>
                <a:solidFill>
                  <a:srgbClr val="002060"/>
                </a:solidFill>
              </a:defRPr>
            </a:lvl2pPr>
            <a:lvl3pPr indent="-381000" lvl="2" marL="1371600" algn="l">
              <a:lnSpc>
                <a:spcPct val="100000"/>
              </a:lnSpc>
              <a:spcBef>
                <a:spcPts val="480"/>
              </a:spcBef>
              <a:spcAft>
                <a:spcPts val="0"/>
              </a:spcAft>
              <a:buClr>
                <a:srgbClr val="002060"/>
              </a:buClr>
              <a:buSzPts val="2400"/>
              <a:buChar char="•"/>
              <a:defRPr>
                <a:solidFill>
                  <a:srgbClr val="002060"/>
                </a:solidFill>
              </a:defRPr>
            </a:lvl3pPr>
            <a:lvl4pPr indent="-355600" lvl="3" marL="1828800" algn="l">
              <a:lnSpc>
                <a:spcPct val="100000"/>
              </a:lnSpc>
              <a:spcBef>
                <a:spcPts val="400"/>
              </a:spcBef>
              <a:spcAft>
                <a:spcPts val="0"/>
              </a:spcAft>
              <a:buClr>
                <a:srgbClr val="002060"/>
              </a:buClr>
              <a:buSzPts val="2000"/>
              <a:buChar char="–"/>
              <a:defRPr>
                <a:solidFill>
                  <a:srgbClr val="002060"/>
                </a:solidFill>
              </a:defRPr>
            </a:lvl4pPr>
            <a:lvl5pPr indent="-355600" lvl="4" marL="2286000" algn="l">
              <a:lnSpc>
                <a:spcPct val="100000"/>
              </a:lnSpc>
              <a:spcBef>
                <a:spcPts val="400"/>
              </a:spcBef>
              <a:spcAft>
                <a:spcPts val="0"/>
              </a:spcAft>
              <a:buClr>
                <a:srgbClr val="002060"/>
              </a:buClr>
              <a:buSzPts val="2000"/>
              <a:buChar char="»"/>
              <a:defRPr>
                <a:solidFill>
                  <a:srgbClr val="002060"/>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4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4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4"/>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44"/>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4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4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4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47"/>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7"/>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3" name="Google Shape;53;p4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48"/>
          <p:cNvSpPr txBox="1"/>
          <p:nvPr>
            <p:ph type="title"/>
          </p:nvPr>
        </p:nvSpPr>
        <p:spPr>
          <a:xfrm>
            <a:off x="525317" y="234777"/>
            <a:ext cx="8093365" cy="7635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8"/>
          <p:cNvSpPr txBox="1"/>
          <p:nvPr>
            <p:ph idx="1" type="body"/>
          </p:nvPr>
        </p:nvSpPr>
        <p:spPr>
          <a:xfrm>
            <a:off x="536879" y="1633397"/>
            <a:ext cx="4040188" cy="479822"/>
          </a:xfrm>
          <a:prstGeom prst="rect">
            <a:avLst/>
          </a:prstGeom>
          <a:noFill/>
          <a:ln>
            <a:noFill/>
          </a:ln>
        </p:spPr>
        <p:txBody>
          <a:bodyPr anchorCtr="0" anchor="b" bIns="45700" lIns="91425" spcFirstLastPara="1" rIns="91425" wrap="square" tIns="45700">
            <a:normAutofit/>
          </a:bodyPr>
          <a:lstStyle>
            <a:lvl1pPr indent="-228600" lvl="0" marL="457200" algn="ctr">
              <a:lnSpc>
                <a:spcPct val="100000"/>
              </a:lnSpc>
              <a:spcBef>
                <a:spcPts val="480"/>
              </a:spcBef>
              <a:spcAft>
                <a:spcPts val="0"/>
              </a:spcAft>
              <a:buClr>
                <a:srgbClr val="002060"/>
              </a:buClr>
              <a:buSzPts val="2400"/>
              <a:buNone/>
              <a:defRPr b="1" sz="2400">
                <a:solidFill>
                  <a:srgbClr val="002060"/>
                </a:solidFill>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9" name="Google Shape;59;p48"/>
          <p:cNvSpPr txBox="1"/>
          <p:nvPr>
            <p:ph idx="2" type="body"/>
          </p:nvPr>
        </p:nvSpPr>
        <p:spPr>
          <a:xfrm>
            <a:off x="536879" y="2105794"/>
            <a:ext cx="4040188" cy="2276294"/>
          </a:xfrm>
          <a:prstGeom prst="rect">
            <a:avLst/>
          </a:prstGeom>
          <a:noFill/>
          <a:ln>
            <a:noFill/>
          </a:ln>
        </p:spPr>
        <p:txBody>
          <a:bodyPr anchorCtr="0" anchor="t" bIns="45700" lIns="91425" spcFirstLastPara="1" rIns="91425" wrap="square" tIns="45700">
            <a:normAutofit/>
          </a:bodyPr>
          <a:lstStyle>
            <a:lvl1pPr indent="-381000" lvl="0" marL="457200" algn="ctr">
              <a:lnSpc>
                <a:spcPct val="100000"/>
              </a:lnSpc>
              <a:spcBef>
                <a:spcPts val="480"/>
              </a:spcBef>
              <a:spcAft>
                <a:spcPts val="0"/>
              </a:spcAft>
              <a:buClr>
                <a:srgbClr val="002060"/>
              </a:buClr>
              <a:buSzPts val="2400"/>
              <a:buChar char="•"/>
              <a:defRPr sz="2400">
                <a:solidFill>
                  <a:srgbClr val="002060"/>
                </a:solidFill>
              </a:defRPr>
            </a:lvl1pPr>
            <a:lvl2pPr indent="-355600" lvl="1" marL="914400" algn="ctr">
              <a:lnSpc>
                <a:spcPct val="100000"/>
              </a:lnSpc>
              <a:spcBef>
                <a:spcPts val="400"/>
              </a:spcBef>
              <a:spcAft>
                <a:spcPts val="0"/>
              </a:spcAft>
              <a:buClr>
                <a:srgbClr val="002060"/>
              </a:buClr>
              <a:buSzPts val="2000"/>
              <a:buChar char="–"/>
              <a:defRPr sz="2000">
                <a:solidFill>
                  <a:srgbClr val="002060"/>
                </a:solidFill>
              </a:defRPr>
            </a:lvl2pPr>
            <a:lvl3pPr indent="-342900" lvl="2" marL="1371600" algn="ctr">
              <a:lnSpc>
                <a:spcPct val="100000"/>
              </a:lnSpc>
              <a:spcBef>
                <a:spcPts val="360"/>
              </a:spcBef>
              <a:spcAft>
                <a:spcPts val="0"/>
              </a:spcAft>
              <a:buClr>
                <a:srgbClr val="002060"/>
              </a:buClr>
              <a:buSzPts val="1800"/>
              <a:buChar char="•"/>
              <a:defRPr sz="1800">
                <a:solidFill>
                  <a:srgbClr val="002060"/>
                </a:solidFill>
              </a:defRPr>
            </a:lvl3pPr>
            <a:lvl4pPr indent="-330200" lvl="3" marL="1828800" algn="ctr">
              <a:lnSpc>
                <a:spcPct val="100000"/>
              </a:lnSpc>
              <a:spcBef>
                <a:spcPts val="320"/>
              </a:spcBef>
              <a:spcAft>
                <a:spcPts val="0"/>
              </a:spcAft>
              <a:buClr>
                <a:srgbClr val="002060"/>
              </a:buClr>
              <a:buSzPts val="1600"/>
              <a:buChar char="–"/>
              <a:defRPr sz="1600">
                <a:solidFill>
                  <a:srgbClr val="002060"/>
                </a:solidFill>
              </a:defRPr>
            </a:lvl4pPr>
            <a:lvl5pPr indent="-330200" lvl="4" marL="2286000" algn="ctr">
              <a:lnSpc>
                <a:spcPct val="100000"/>
              </a:lnSpc>
              <a:spcBef>
                <a:spcPts val="320"/>
              </a:spcBef>
              <a:spcAft>
                <a:spcPts val="0"/>
              </a:spcAft>
              <a:buClr>
                <a:srgbClr val="002060"/>
              </a:buClr>
              <a:buSzPts val="1600"/>
              <a:buChar char="»"/>
              <a:defRPr sz="1600">
                <a:solidFill>
                  <a:srgbClr val="002060"/>
                </a:solidFill>
              </a:defRPr>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 name="Google Shape;60;p48"/>
          <p:cNvSpPr txBox="1"/>
          <p:nvPr>
            <p:ph idx="3" type="body"/>
          </p:nvPr>
        </p:nvSpPr>
        <p:spPr>
          <a:xfrm>
            <a:off x="4572000" y="1633397"/>
            <a:ext cx="4041775" cy="479822"/>
          </a:xfrm>
          <a:prstGeom prst="rect">
            <a:avLst/>
          </a:prstGeom>
          <a:noFill/>
          <a:ln>
            <a:noFill/>
          </a:ln>
        </p:spPr>
        <p:txBody>
          <a:bodyPr anchorCtr="0" anchor="b" bIns="45700" lIns="91425" spcFirstLastPara="1" rIns="91425" wrap="square" tIns="45700">
            <a:normAutofit/>
          </a:bodyPr>
          <a:lstStyle>
            <a:lvl1pPr indent="-228600" lvl="0" marL="457200" algn="ctr">
              <a:lnSpc>
                <a:spcPct val="100000"/>
              </a:lnSpc>
              <a:spcBef>
                <a:spcPts val="480"/>
              </a:spcBef>
              <a:spcAft>
                <a:spcPts val="0"/>
              </a:spcAft>
              <a:buClr>
                <a:srgbClr val="002060"/>
              </a:buClr>
              <a:buSzPts val="2400"/>
              <a:buNone/>
              <a:defRPr b="1" sz="2400">
                <a:solidFill>
                  <a:srgbClr val="002060"/>
                </a:solidFill>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1" name="Google Shape;61;p48"/>
          <p:cNvSpPr txBox="1"/>
          <p:nvPr>
            <p:ph idx="4" type="body"/>
          </p:nvPr>
        </p:nvSpPr>
        <p:spPr>
          <a:xfrm>
            <a:off x="4572000" y="2105794"/>
            <a:ext cx="4041775" cy="2276294"/>
          </a:xfrm>
          <a:prstGeom prst="rect">
            <a:avLst/>
          </a:prstGeom>
          <a:noFill/>
          <a:ln>
            <a:noFill/>
          </a:ln>
        </p:spPr>
        <p:txBody>
          <a:bodyPr anchorCtr="0" anchor="t" bIns="45700" lIns="91425" spcFirstLastPara="1" rIns="91425" wrap="square" tIns="45700">
            <a:normAutofit/>
          </a:bodyPr>
          <a:lstStyle>
            <a:lvl1pPr indent="-381000" lvl="0" marL="457200" algn="ctr">
              <a:lnSpc>
                <a:spcPct val="100000"/>
              </a:lnSpc>
              <a:spcBef>
                <a:spcPts val="480"/>
              </a:spcBef>
              <a:spcAft>
                <a:spcPts val="0"/>
              </a:spcAft>
              <a:buClr>
                <a:srgbClr val="002060"/>
              </a:buClr>
              <a:buSzPts val="2400"/>
              <a:buChar char="•"/>
              <a:defRPr sz="2400">
                <a:solidFill>
                  <a:srgbClr val="002060"/>
                </a:solidFill>
              </a:defRPr>
            </a:lvl1pPr>
            <a:lvl2pPr indent="-355600" lvl="1" marL="914400" algn="ctr">
              <a:lnSpc>
                <a:spcPct val="100000"/>
              </a:lnSpc>
              <a:spcBef>
                <a:spcPts val="400"/>
              </a:spcBef>
              <a:spcAft>
                <a:spcPts val="0"/>
              </a:spcAft>
              <a:buClr>
                <a:srgbClr val="002060"/>
              </a:buClr>
              <a:buSzPts val="2000"/>
              <a:buChar char="–"/>
              <a:defRPr sz="2000">
                <a:solidFill>
                  <a:srgbClr val="002060"/>
                </a:solidFill>
              </a:defRPr>
            </a:lvl2pPr>
            <a:lvl3pPr indent="-342900" lvl="2" marL="1371600" algn="ctr">
              <a:lnSpc>
                <a:spcPct val="100000"/>
              </a:lnSpc>
              <a:spcBef>
                <a:spcPts val="360"/>
              </a:spcBef>
              <a:spcAft>
                <a:spcPts val="0"/>
              </a:spcAft>
              <a:buClr>
                <a:srgbClr val="002060"/>
              </a:buClr>
              <a:buSzPts val="1800"/>
              <a:buChar char="•"/>
              <a:defRPr sz="1800">
                <a:solidFill>
                  <a:srgbClr val="002060"/>
                </a:solidFill>
              </a:defRPr>
            </a:lvl3pPr>
            <a:lvl4pPr indent="-330200" lvl="3" marL="1828800" algn="ctr">
              <a:lnSpc>
                <a:spcPct val="100000"/>
              </a:lnSpc>
              <a:spcBef>
                <a:spcPts val="320"/>
              </a:spcBef>
              <a:spcAft>
                <a:spcPts val="0"/>
              </a:spcAft>
              <a:buClr>
                <a:srgbClr val="002060"/>
              </a:buClr>
              <a:buSzPts val="1600"/>
              <a:buChar char="–"/>
              <a:defRPr sz="1600">
                <a:solidFill>
                  <a:srgbClr val="002060"/>
                </a:solidFill>
              </a:defRPr>
            </a:lvl4pPr>
            <a:lvl5pPr indent="-330200" lvl="4" marL="2286000" algn="ctr">
              <a:lnSpc>
                <a:spcPct val="100000"/>
              </a:lnSpc>
              <a:spcBef>
                <a:spcPts val="320"/>
              </a:spcBef>
              <a:spcAft>
                <a:spcPts val="0"/>
              </a:spcAft>
              <a:buClr>
                <a:srgbClr val="002060"/>
              </a:buClr>
              <a:buSzPts val="1600"/>
              <a:buChar char="»"/>
              <a:defRPr sz="1600">
                <a:solidFill>
                  <a:srgbClr val="002060"/>
                </a:solidFill>
              </a:defRPr>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2" name="Google Shape;62;p4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49"/>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8" name="Google Shape;68;p49"/>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4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40"/>
          <p:cNvSpPr txBox="1"/>
          <p:nvPr/>
        </p:nvSpPr>
        <p:spPr>
          <a:xfrm>
            <a:off x="-9150" y="5213747"/>
            <a:ext cx="838962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5A5A5"/>
                </a:solidFill>
                <a:latin typeface="Calibri"/>
                <a:ea typeface="Calibri"/>
                <a:cs typeface="Calibri"/>
                <a:sym typeface="Calibri"/>
              </a:rPr>
              <a:t>This presentation uses a free template provided by FPPT.com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5A5A5"/>
                </a:solidFill>
                <a:latin typeface="Calibri"/>
                <a:ea typeface="Calibri"/>
                <a:cs typeface="Calibri"/>
                <a:sym typeface="Calibri"/>
              </a:rPr>
              <a:t>www.free-power-point-templates.com</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sentinelassam.com/editorial/data-analysis-as-tools-of-crime-management-582421" TargetMode="External"/><Relationship Id="rId4" Type="http://schemas.openxmlformats.org/officeDocument/2006/relationships/hyperlink" Target="https://www.sentinelassam.com/editorial/data-analysis-as-tools-of-crime-management-582421" TargetMode="External"/><Relationship Id="rId5" Type="http://schemas.openxmlformats.org/officeDocument/2006/relationships/hyperlink" Target="https://www.sentinelassam.com/editorial/data-analysis-as-tools-of-crime-management-58242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predikdata.com/foot-traffic-data-business-benefits/" TargetMode="External"/><Relationship Id="rId4" Type="http://schemas.openxmlformats.org/officeDocument/2006/relationships/hyperlink" Target="https://predikdata.com/pos-analytics-based-on-big-data/" TargetMode="External"/><Relationship Id="rId5" Type="http://schemas.openxmlformats.org/officeDocument/2006/relationships/hyperlink" Target="https://predikdata.com/location-analytics-drive-retailers-success/" TargetMode="External"/><Relationship Id="rId6" Type="http://schemas.openxmlformats.org/officeDocument/2006/relationships/hyperlink" Target="https://en.centralamericadata.com/en/search?q1=content_en_le:%22Transportation%2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mastercardservices.com/en/reports-insights/fight-fraud-real-time-product-level-data" TargetMode="External"/><Relationship Id="rId4" Type="http://schemas.openxmlformats.org/officeDocument/2006/relationships/hyperlink" Target="https://research.facebook.com/publications/realtime-data-processing-at-facebook/" TargetMode="External"/><Relationship Id="rId5" Type="http://schemas.openxmlformats.org/officeDocument/2006/relationships/hyperlink" Target="https://www.bbc.co.uk/news/newsbeat-57234398" TargetMode="External"/></Relationships>
</file>

<file path=ppt/slides/_rels/slide22.xml.rels><?xml version="1.0" encoding="UTF-8" standalone="yes"?><Relationships xmlns="http://schemas.openxmlformats.org/package/2006/relationships"><Relationship Id="rId11" Type="http://schemas.openxmlformats.org/officeDocument/2006/relationships/hyperlink" Target="https://blog.imarticus.org/10-ingenious-practical-applications-of-data-analytics/#It_has_improved_healthcare" TargetMode="External"/><Relationship Id="rId10" Type="http://schemas.openxmlformats.org/officeDocument/2006/relationships/hyperlink" Target="https://blog.imarticus.org/10-ingenious-practical-applications-of-data-analytics/#In_what_ways_does_it_benefit_sports" TargetMode="External"/><Relationship Id="rId12" Type="http://schemas.openxmlformats.org/officeDocument/2006/relationships/hyperlink" Target="https://blog.imarticus.org/10-ingenious-practical-applications-of-data-analytics/#Banking_is_made_easier_with_it"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blog.imarticus.org/10-ingenious-practical-applications-of-data-analytics/#Your_recommendations" TargetMode="External"/><Relationship Id="rId4" Type="http://schemas.openxmlformats.org/officeDocument/2006/relationships/hyperlink" Target="https://blog.imarticus.org/10-ingenious-practical-applications-of-data-analytics/#How_does_picture_recognition_work" TargetMode="External"/><Relationship Id="rId9" Type="http://schemas.openxmlformats.org/officeDocument/2006/relationships/hyperlink" Target="https://blog.imarticus.org/10-ingenious-practical-applications-of-data-analytics/#Your_media_needs_are_controlled_by_it" TargetMode="External"/><Relationship Id="rId5" Type="http://schemas.openxmlformats.org/officeDocument/2006/relationships/hyperlink" Target="https://blog.imarticus.org/10-ingenious-practical-applications-of-data-analytics/#Data_science_has_transformed_gaming" TargetMode="External"/><Relationship Id="rId6" Type="http://schemas.openxmlformats.org/officeDocument/2006/relationships/hyperlink" Target="https://blog.imarticus.org/10-ingenious-practical-applications-of-data-analytics/#What_impact_does_it_have_on_education" TargetMode="External"/><Relationship Id="rId7" Type="http://schemas.openxmlformats.org/officeDocument/2006/relationships/hyperlink" Target="https://blog.imarticus.org/10-ingenious-practical-applications-of-data-analytics/#Tracking_locations" TargetMode="External"/><Relationship Id="rId8" Type="http://schemas.openxmlformats.org/officeDocument/2006/relationships/hyperlink" Target="https://blog.imarticus.org/10-ingenious-practical-applications-of-data-analytics/#Advertising_makes_use_of_analytic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jpg"/><Relationship Id="rId4" Type="http://schemas.openxmlformats.org/officeDocument/2006/relationships/image" Target="../media/image8.jpg"/><Relationship Id="rId5" Type="http://schemas.openxmlformats.org/officeDocument/2006/relationships/image" Target="../media/image15.jpg"/><Relationship Id="rId6"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earthweb.com/how-many-emails-are-sent-per-da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492566" y="377040"/>
            <a:ext cx="6284320" cy="111239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0000"/>
              </a:buClr>
              <a:buSzPts val="3600"/>
              <a:buFont typeface="Calibri"/>
              <a:buNone/>
            </a:pPr>
            <a:r>
              <a:rPr lang="en-US">
                <a:solidFill>
                  <a:srgbClr val="FF0000"/>
                </a:solidFill>
              </a:rPr>
              <a:t>Module 1- </a:t>
            </a:r>
            <a:r>
              <a:rPr b="1" lang="en-US">
                <a:latin typeface="Times"/>
                <a:ea typeface="Times"/>
                <a:cs typeface="Times"/>
                <a:sym typeface="Times"/>
              </a:rPr>
              <a:t>Introduction to Data analytics and life cycle </a:t>
            </a:r>
            <a:endParaRPr/>
          </a:p>
        </p:txBody>
      </p:sp>
      <p:sp>
        <p:nvSpPr>
          <p:cNvPr id="97" name="Google Shape;97;p2"/>
          <p:cNvSpPr txBox="1"/>
          <p:nvPr>
            <p:ph idx="1" type="body"/>
          </p:nvPr>
        </p:nvSpPr>
        <p:spPr>
          <a:xfrm>
            <a:off x="370018" y="1734532"/>
            <a:ext cx="6284320" cy="325645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2060"/>
              </a:buClr>
              <a:buSzPts val="2800"/>
              <a:buChar char="•"/>
            </a:pPr>
            <a:r>
              <a:rPr lang="en-US">
                <a:latin typeface="Times New Roman"/>
                <a:ea typeface="Times New Roman"/>
                <a:cs typeface="Times New Roman"/>
                <a:sym typeface="Times New Roman"/>
              </a:rPr>
              <a:t>Data Analytics Lifecycle overview: </a:t>
            </a:r>
            <a:endParaRPr/>
          </a:p>
          <a:p>
            <a:pPr indent="-342900" lvl="0" marL="342900" rtl="0" algn="l">
              <a:lnSpc>
                <a:spcPct val="100000"/>
              </a:lnSpc>
              <a:spcBef>
                <a:spcPts val="560"/>
              </a:spcBef>
              <a:spcAft>
                <a:spcPts val="0"/>
              </a:spcAft>
              <a:buClr>
                <a:srgbClr val="002060"/>
              </a:buClr>
              <a:buSzPts val="2800"/>
              <a:buChar char="•"/>
            </a:pPr>
            <a:r>
              <a:rPr lang="en-US">
                <a:latin typeface="Times New Roman"/>
                <a:ea typeface="Times New Roman"/>
                <a:cs typeface="Times New Roman"/>
                <a:sym typeface="Times New Roman"/>
              </a:rPr>
              <a:t>Key Roles for a Successful Analytics project</a:t>
            </a:r>
            <a:endParaRPr/>
          </a:p>
          <a:p>
            <a:pPr indent="-342900" lvl="0" marL="342900" rtl="0" algn="l">
              <a:lnSpc>
                <a:spcPct val="100000"/>
              </a:lnSpc>
              <a:spcBef>
                <a:spcPts val="560"/>
              </a:spcBef>
              <a:spcAft>
                <a:spcPts val="0"/>
              </a:spcAft>
              <a:buClr>
                <a:srgbClr val="002060"/>
              </a:buClr>
              <a:buSzPts val="2800"/>
              <a:buChar char="•"/>
            </a:pPr>
            <a:r>
              <a:rPr lang="en-US">
                <a:latin typeface="Times New Roman"/>
                <a:ea typeface="Times New Roman"/>
                <a:cs typeface="Times New Roman"/>
                <a:sym typeface="Times New Roman"/>
              </a:rPr>
              <a:t>Analytics, Background </a:t>
            </a:r>
            <a:endParaRPr/>
          </a:p>
          <a:p>
            <a:pPr indent="-342900" lvl="0" marL="342900" rtl="0" algn="l">
              <a:lnSpc>
                <a:spcPct val="100000"/>
              </a:lnSpc>
              <a:spcBef>
                <a:spcPts val="560"/>
              </a:spcBef>
              <a:spcAft>
                <a:spcPts val="0"/>
              </a:spcAft>
              <a:buClr>
                <a:srgbClr val="002060"/>
              </a:buClr>
              <a:buSzPts val="2800"/>
              <a:buChar char="•"/>
            </a:pPr>
            <a:r>
              <a:rPr lang="en-US">
                <a:latin typeface="Times New Roman"/>
                <a:ea typeface="Times New Roman"/>
                <a:cs typeface="Times New Roman"/>
                <a:sym typeface="Times New Roman"/>
              </a:rPr>
              <a:t>Overview of Data Analytics Lifecycle Project </a:t>
            </a:r>
            <a:endParaRPr/>
          </a:p>
          <a:p>
            <a:pPr indent="-165100" lvl="0" marL="342900" rtl="0" algn="l">
              <a:lnSpc>
                <a:spcPct val="100000"/>
              </a:lnSpc>
              <a:spcBef>
                <a:spcPts val="560"/>
              </a:spcBef>
              <a:spcAft>
                <a:spcPts val="0"/>
              </a:spcAft>
              <a:buClr>
                <a:srgbClr val="002060"/>
              </a:buClr>
              <a:buSzPts val="2800"/>
              <a:buNone/>
            </a:pPr>
            <a:r>
              <a:t/>
            </a:r>
            <a:endParaRPr/>
          </a:p>
          <a:p>
            <a:pPr indent="-165100" lvl="0" marL="342900" rtl="0" algn="l">
              <a:lnSpc>
                <a:spcPct val="100000"/>
              </a:lnSpc>
              <a:spcBef>
                <a:spcPts val="560"/>
              </a:spcBef>
              <a:spcAft>
                <a:spcPts val="0"/>
              </a:spcAft>
              <a:buClr>
                <a:srgbClr val="002060"/>
              </a:buClr>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txBox="1"/>
          <p:nvPr>
            <p:ph type="ctrTitle"/>
          </p:nvPr>
        </p:nvSpPr>
        <p:spPr>
          <a:xfrm>
            <a:off x="286334" y="75954"/>
            <a:ext cx="8203575" cy="144408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Real Life Applications – Case Studies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2"/>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b="1" lang="en-US"/>
              <a:t>1. Security</a:t>
            </a:r>
            <a:endParaRPr/>
          </a:p>
        </p:txBody>
      </p:sp>
      <p:sp>
        <p:nvSpPr>
          <p:cNvPr id="155" name="Google Shape;155;p12"/>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rgbClr val="002060"/>
              </a:buClr>
              <a:buSzPct val="100000"/>
              <a:buChar char="•"/>
            </a:pPr>
            <a:r>
              <a:rPr lang="en-US"/>
              <a:t>Data analytics applications or, more specifically, predictive analysis has also helped in dropping crime rates in certain areas. </a:t>
            </a:r>
            <a:endParaRPr/>
          </a:p>
          <a:p>
            <a:pPr indent="-342900" lvl="0" marL="342900" rtl="0" algn="l">
              <a:lnSpc>
                <a:spcPct val="100000"/>
              </a:lnSpc>
              <a:spcBef>
                <a:spcPts val="518"/>
              </a:spcBef>
              <a:spcAft>
                <a:spcPts val="0"/>
              </a:spcAft>
              <a:buClr>
                <a:srgbClr val="002060"/>
              </a:buClr>
              <a:buSzPct val="100000"/>
              <a:buChar char="•"/>
            </a:pPr>
            <a:r>
              <a:rPr lang="en-US"/>
              <a:t>In many major cities, historical and geographical data has been used to isolate specific areas where crime rates could surge. </a:t>
            </a:r>
            <a:endParaRPr/>
          </a:p>
          <a:p>
            <a:pPr indent="-342900" lvl="0" marL="342900" rtl="0" algn="l">
              <a:lnSpc>
                <a:spcPct val="100000"/>
              </a:lnSpc>
              <a:spcBef>
                <a:spcPts val="518"/>
              </a:spcBef>
              <a:spcAft>
                <a:spcPts val="0"/>
              </a:spcAft>
              <a:buClr>
                <a:srgbClr val="002060"/>
              </a:buClr>
              <a:buSzPct val="100000"/>
              <a:buChar char="•"/>
            </a:pPr>
            <a:r>
              <a:rPr lang="en-US"/>
              <a:t>On that basis, while arrests could not be made on a whim, police patrols could be increased. </a:t>
            </a:r>
            <a:endParaRPr/>
          </a:p>
          <a:p>
            <a:pPr indent="-342900" lvl="0" marL="342900" rtl="0" algn="l">
              <a:lnSpc>
                <a:spcPct val="100000"/>
              </a:lnSpc>
              <a:spcBef>
                <a:spcPts val="518"/>
              </a:spcBef>
              <a:spcAft>
                <a:spcPts val="0"/>
              </a:spcAft>
              <a:buClr>
                <a:srgbClr val="002060"/>
              </a:buClr>
              <a:buSzPct val="100000"/>
              <a:buChar char="•"/>
            </a:pPr>
            <a:r>
              <a:rPr lang="en-US"/>
              <a:t>Thus, using applications of data analytics, crime rates dropped in these areas.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3"/>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b="1" lang="en-US"/>
              <a:t>1. Security - India</a:t>
            </a:r>
            <a:endParaRPr/>
          </a:p>
        </p:txBody>
      </p:sp>
      <p:sp>
        <p:nvSpPr>
          <p:cNvPr id="161" name="Google Shape;161;p13"/>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Clr>
                <a:srgbClr val="002060"/>
              </a:buClr>
              <a:buSzPct val="100000"/>
              <a:buChar char="•"/>
            </a:pPr>
            <a:r>
              <a:rPr lang="en-US"/>
              <a:t>Inauguration of Crime and Criminal Tracking and Network Systems (CCTNS)  -  Predictive Policing</a:t>
            </a:r>
            <a:endParaRPr/>
          </a:p>
          <a:p>
            <a:pPr indent="-342900" lvl="0" marL="342900" rtl="0" algn="l">
              <a:lnSpc>
                <a:spcPct val="100000"/>
              </a:lnSpc>
              <a:spcBef>
                <a:spcPts val="476"/>
              </a:spcBef>
              <a:spcAft>
                <a:spcPts val="0"/>
              </a:spcAft>
              <a:buClr>
                <a:srgbClr val="002060"/>
              </a:buClr>
              <a:buSzPct val="100000"/>
              <a:buChar char="•"/>
            </a:pPr>
            <a:r>
              <a:rPr lang="en-US"/>
              <a:t>National Crime Records Bureau (NCRB) contains key information which can be analysed to predict crime patterns and devise prevention strategies.</a:t>
            </a:r>
            <a:endParaRPr/>
          </a:p>
          <a:p>
            <a:pPr indent="-342900" lvl="0" marL="342900" rtl="0" algn="l">
              <a:lnSpc>
                <a:spcPct val="100000"/>
              </a:lnSpc>
              <a:spcBef>
                <a:spcPts val="476"/>
              </a:spcBef>
              <a:spcAft>
                <a:spcPts val="0"/>
              </a:spcAft>
              <a:buClr>
                <a:srgbClr val="002060"/>
              </a:buClr>
              <a:buSzPct val="100000"/>
              <a:buChar char="•"/>
            </a:pPr>
            <a:r>
              <a:rPr lang="en-US"/>
              <a:t>GIS Based </a:t>
            </a:r>
            <a:r>
              <a:rPr b="1" lang="en-US"/>
              <a:t>Crime</a:t>
            </a:r>
            <a:r>
              <a:rPr lang="en-US"/>
              <a:t> Mapping and </a:t>
            </a:r>
            <a:r>
              <a:rPr b="1" lang="en-US"/>
              <a:t>Analysis</a:t>
            </a:r>
            <a:r>
              <a:rPr lang="en-US"/>
              <a:t>: A </a:t>
            </a:r>
            <a:r>
              <a:rPr b="1" lang="en-US"/>
              <a:t>Case Study</a:t>
            </a:r>
            <a:r>
              <a:rPr lang="en-US"/>
              <a:t> of Mudugiri Town </a:t>
            </a:r>
            <a:r>
              <a:rPr b="1" lang="en-US"/>
              <a:t>Police</a:t>
            </a:r>
            <a:r>
              <a:rPr lang="en-US"/>
              <a:t> Station Jurisdiction, Tumkur District, Karnataka, </a:t>
            </a:r>
            <a:r>
              <a:rPr b="1" lang="en-US"/>
              <a:t>India</a:t>
            </a:r>
            <a:r>
              <a:rPr lang="en-US"/>
              <a:t>.</a:t>
            </a:r>
            <a:endParaRPr b="1" u="sng">
              <a:solidFill>
                <a:schemeClr val="hlink"/>
              </a:solidFill>
              <a:hlinkClick r:id="rId3"/>
            </a:endParaRPr>
          </a:p>
          <a:p>
            <a:pPr indent="-191770" lvl="0" marL="342900" rtl="0" algn="l">
              <a:lnSpc>
                <a:spcPct val="100000"/>
              </a:lnSpc>
              <a:spcBef>
                <a:spcPts val="476"/>
              </a:spcBef>
              <a:spcAft>
                <a:spcPts val="0"/>
              </a:spcAft>
              <a:buClr>
                <a:srgbClr val="002060"/>
              </a:buClr>
              <a:buSzPct val="100000"/>
              <a:buNone/>
            </a:pPr>
            <a:r>
              <a:t/>
            </a:r>
            <a:endParaRPr b="1" u="sng">
              <a:solidFill>
                <a:schemeClr val="hlink"/>
              </a:solidFill>
              <a:hlinkClick r:id="rId4"/>
            </a:endParaRPr>
          </a:p>
          <a:p>
            <a:pPr indent="-342900" lvl="0" marL="342900" rtl="0" algn="l">
              <a:lnSpc>
                <a:spcPct val="100000"/>
              </a:lnSpc>
              <a:spcBef>
                <a:spcPts val="476"/>
              </a:spcBef>
              <a:spcAft>
                <a:spcPts val="0"/>
              </a:spcAft>
              <a:buClr>
                <a:srgbClr val="002060"/>
              </a:buClr>
              <a:buSzPct val="100000"/>
              <a:buChar char="•"/>
            </a:pPr>
            <a:r>
              <a:rPr b="1" lang="en-US" u="sng">
                <a:solidFill>
                  <a:schemeClr val="hlink"/>
                </a:solidFill>
                <a:hlinkClick r:id="rId5"/>
              </a:rPr>
              <a:t>https://www.sentinelassam.com/editorial/data-analysis-as-tools-of-crime-management-582421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4"/>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b="1" lang="en-US"/>
              <a:t>2. Transportation</a:t>
            </a:r>
            <a:endParaRPr/>
          </a:p>
        </p:txBody>
      </p:sp>
      <p:sp>
        <p:nvSpPr>
          <p:cNvPr id="167" name="Google Shape;167;p14"/>
          <p:cNvSpPr txBox="1"/>
          <p:nvPr>
            <p:ph idx="1" type="body"/>
          </p:nvPr>
        </p:nvSpPr>
        <p:spPr>
          <a:xfrm>
            <a:off x="182879" y="1032106"/>
            <a:ext cx="8512156" cy="390565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2060"/>
              </a:buClr>
              <a:buSzPts val="2000"/>
              <a:buChar char="•"/>
            </a:pPr>
            <a:r>
              <a:rPr b="1" i="1" lang="en-US" sz="2000"/>
              <a:t>Through data analytics it’s possible to improve vehicle performance, reduce costs, improve processes, establish strategies, optimize routes and times, and foresee and identify problems, among others.</a:t>
            </a:r>
            <a:endParaRPr sz="2000"/>
          </a:p>
          <a:p>
            <a:pPr indent="-342900" lvl="0" marL="342900" rtl="0" algn="l">
              <a:lnSpc>
                <a:spcPct val="100000"/>
              </a:lnSpc>
              <a:spcBef>
                <a:spcPts val="0"/>
              </a:spcBef>
              <a:spcAft>
                <a:spcPts val="0"/>
              </a:spcAft>
              <a:buClr>
                <a:srgbClr val="002060"/>
              </a:buClr>
              <a:buSzPts val="2000"/>
              <a:buChar char="•"/>
            </a:pPr>
            <a:r>
              <a:rPr lang="en-US" sz="2000"/>
              <a:t>Transportation analytics takes a variety of data ecosystems, helping industry leaders to use advanced analytical techniques such as </a:t>
            </a:r>
            <a:r>
              <a:rPr lang="en-US" sz="2000" u="sng">
                <a:solidFill>
                  <a:schemeClr val="hlink"/>
                </a:solidFill>
                <a:hlinkClick r:id="rId3"/>
              </a:rPr>
              <a:t>machine learning</a:t>
            </a:r>
            <a:r>
              <a:rPr lang="en-US" sz="2000"/>
              <a:t>, </a:t>
            </a:r>
            <a:r>
              <a:rPr lang="en-US" sz="2000" u="sng">
                <a:solidFill>
                  <a:schemeClr val="hlink"/>
                </a:solidFill>
                <a:hlinkClick r:id="rId4"/>
              </a:rPr>
              <a:t>Big Data</a:t>
            </a:r>
            <a:r>
              <a:rPr lang="en-US" sz="2000"/>
              <a:t> and </a:t>
            </a:r>
            <a:r>
              <a:rPr lang="en-US" sz="2000" u="sng">
                <a:solidFill>
                  <a:schemeClr val="hlink"/>
                </a:solidFill>
                <a:hlinkClick r:id="rId5"/>
              </a:rPr>
              <a:t>geospatial</a:t>
            </a:r>
            <a:r>
              <a:rPr lang="en-US" sz="2000"/>
              <a:t> data to optimize business strategies in the sector.</a:t>
            </a:r>
            <a:endParaRPr/>
          </a:p>
          <a:p>
            <a:pPr indent="-342900" lvl="0" marL="342900" rtl="0" algn="l">
              <a:lnSpc>
                <a:spcPct val="100000"/>
              </a:lnSpc>
              <a:spcBef>
                <a:spcPts val="0"/>
              </a:spcBef>
              <a:spcAft>
                <a:spcPts val="0"/>
              </a:spcAft>
              <a:buClr>
                <a:srgbClr val="002060"/>
              </a:buClr>
              <a:buSzPts val="2000"/>
              <a:buChar char="•"/>
            </a:pPr>
            <a:r>
              <a:rPr lang="en-US" sz="2000"/>
              <a:t>Predictive analytics in enterprises can answer questions such as  “What is the most efficient route to effective distribution?” </a:t>
            </a:r>
            <a:endParaRPr/>
          </a:p>
          <a:p>
            <a:pPr indent="-342900" lvl="0" marL="342900" rtl="0" algn="l">
              <a:lnSpc>
                <a:spcPct val="100000"/>
              </a:lnSpc>
              <a:spcBef>
                <a:spcPts val="0"/>
              </a:spcBef>
              <a:spcAft>
                <a:spcPts val="0"/>
              </a:spcAft>
              <a:buClr>
                <a:srgbClr val="002060"/>
              </a:buClr>
              <a:buSzPts val="2000"/>
              <a:buChar char="•"/>
            </a:pPr>
            <a:r>
              <a:rPr lang="en-US" sz="2000"/>
              <a:t>Foreseeing from events that may affect </a:t>
            </a:r>
            <a:r>
              <a:rPr lang="en-US" sz="2000" u="sng">
                <a:solidFill>
                  <a:schemeClr val="hlink"/>
                </a:solidFill>
                <a:hlinkClick r:id="rId6"/>
              </a:rPr>
              <a:t>transportation</a:t>
            </a:r>
            <a:r>
              <a:rPr lang="en-US" sz="2000"/>
              <a:t> such as weather, road closures, strikes, maintenance, traffic, risk zones and estimate the impact of development projects to help identify an alternative project without obstructing mobility.</a:t>
            </a:r>
            <a:endParaRPr/>
          </a:p>
          <a:p>
            <a:pPr indent="-215900" lvl="0" marL="342900" rtl="0" algn="l">
              <a:lnSpc>
                <a:spcPct val="100000"/>
              </a:lnSpc>
              <a:spcBef>
                <a:spcPts val="0"/>
              </a:spcBef>
              <a:spcAft>
                <a:spcPts val="0"/>
              </a:spcAft>
              <a:buClr>
                <a:srgbClr val="002060"/>
              </a:buClr>
              <a:buSzPts val="2000"/>
              <a:buNone/>
            </a:pPr>
            <a:r>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5"/>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2. Transportation India</a:t>
            </a:r>
            <a:endParaRPr/>
          </a:p>
        </p:txBody>
      </p:sp>
      <p:sp>
        <p:nvSpPr>
          <p:cNvPr id="173" name="Google Shape;173;p15"/>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rgbClr val="002060"/>
              </a:buClr>
              <a:buSzPct val="100000"/>
              <a:buChar char="•"/>
            </a:pPr>
            <a:r>
              <a:rPr lang="en-US" sz="2400"/>
              <a:t>A mix of real-time traffic data, weather updates, and longer-term averages such as time taken, average speeds, etc., are factored in to determine the routes that will deliver maximum fuel and time efficiency. Intelligent route modelling alone has the potential of reducing a sizable percentage of emissions per vehicle per trip.</a:t>
            </a:r>
            <a:endParaRPr/>
          </a:p>
          <a:p>
            <a:pPr indent="-342900" lvl="0" marL="342900" rtl="0" algn="l">
              <a:lnSpc>
                <a:spcPct val="100000"/>
              </a:lnSpc>
              <a:spcBef>
                <a:spcPts val="518"/>
              </a:spcBef>
              <a:spcAft>
                <a:spcPts val="0"/>
              </a:spcAft>
              <a:buClr>
                <a:srgbClr val="002060"/>
              </a:buClr>
              <a:buSzPct val="136110"/>
              <a:buChar char="•"/>
            </a:pPr>
            <a:r>
              <a:rPr lang="en-US"/>
              <a:t>Tamil Nadu used a web-enabled GIS-based Road Accident Database Management System (RADMS), a ‘first of its kind’ system which maps road crashes, identifies the most crash-prone hot spots, and pinpoints corrective action, and has now been adopted as the template for replication at a national level for all other states.</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6"/>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2. Transportation India</a:t>
            </a:r>
            <a:endParaRPr/>
          </a:p>
        </p:txBody>
      </p:sp>
      <p:sp>
        <p:nvSpPr>
          <p:cNvPr id="179" name="Google Shape;179;p16"/>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just">
              <a:lnSpc>
                <a:spcPct val="100000"/>
              </a:lnSpc>
              <a:spcBef>
                <a:spcPts val="0"/>
              </a:spcBef>
              <a:spcAft>
                <a:spcPts val="0"/>
              </a:spcAft>
              <a:buClr>
                <a:srgbClr val="002060"/>
              </a:buClr>
              <a:buSzPct val="100000"/>
              <a:buChar char="•"/>
            </a:pPr>
            <a:r>
              <a:rPr lang="en-US"/>
              <a:t>Haryana Vision Zero (HVZ) was a programme launched in 2017, organised by the Haryana Government, in collaboration with WRI India, NASSCOM and Raahgiri Foundation. </a:t>
            </a:r>
            <a:endParaRPr/>
          </a:p>
          <a:p>
            <a:pPr indent="-342900" lvl="0" marL="342900" rtl="0" algn="just">
              <a:lnSpc>
                <a:spcPct val="100000"/>
              </a:lnSpc>
              <a:spcBef>
                <a:spcPts val="350"/>
              </a:spcBef>
              <a:spcAft>
                <a:spcPts val="0"/>
              </a:spcAft>
              <a:buClr>
                <a:srgbClr val="002060"/>
              </a:buClr>
              <a:buSzPct val="100000"/>
              <a:buChar char="•"/>
            </a:pPr>
            <a:r>
              <a:rPr lang="en-US"/>
              <a:t>Loosely modelled after ‘Vision Zero’ in Sweden, the project was aimed achieving zero road fatalities in Haryana. </a:t>
            </a:r>
            <a:endParaRPr/>
          </a:p>
          <a:p>
            <a:pPr indent="-342900" lvl="0" marL="342900" rtl="0" algn="just">
              <a:lnSpc>
                <a:spcPct val="100000"/>
              </a:lnSpc>
              <a:spcBef>
                <a:spcPts val="350"/>
              </a:spcBef>
              <a:spcAft>
                <a:spcPts val="0"/>
              </a:spcAft>
              <a:buClr>
                <a:srgbClr val="002060"/>
              </a:buClr>
              <a:buSzPct val="100000"/>
              <a:buChar char="•"/>
            </a:pPr>
            <a:r>
              <a:rPr lang="en-US"/>
              <a:t>Under HVZ, a team of road safety experts collaborated to analyse the data associated with road fatalities in a particular district and then audit stretches to identify whether human errors, engineering errors, or lack of infrastructure were the causes behind such incidents. </a:t>
            </a:r>
            <a:endParaRPr/>
          </a:p>
          <a:p>
            <a:pPr indent="-342900" lvl="0" marL="342900" rtl="0" algn="just">
              <a:lnSpc>
                <a:spcPct val="100000"/>
              </a:lnSpc>
              <a:spcBef>
                <a:spcPts val="350"/>
              </a:spcBef>
              <a:spcAft>
                <a:spcPts val="0"/>
              </a:spcAft>
              <a:buClr>
                <a:srgbClr val="002060"/>
              </a:buClr>
              <a:buSzPct val="100000"/>
              <a:buChar char="•"/>
            </a:pPr>
            <a:r>
              <a:rPr lang="en-US"/>
              <a:t>The recommendations based on these analyses were sent to the public bodies concerned to implement the changes required. </a:t>
            </a:r>
            <a:endParaRPr/>
          </a:p>
          <a:p>
            <a:pPr indent="-342900" lvl="0" marL="342900" rtl="0" algn="just">
              <a:lnSpc>
                <a:spcPct val="100000"/>
              </a:lnSpc>
              <a:spcBef>
                <a:spcPts val="350"/>
              </a:spcBef>
              <a:spcAft>
                <a:spcPts val="0"/>
              </a:spcAft>
              <a:buClr>
                <a:srgbClr val="002060"/>
              </a:buClr>
              <a:buSzPct val="100000"/>
              <a:buChar char="•"/>
            </a:pPr>
            <a:r>
              <a:rPr lang="en-US"/>
              <a:t>Using the data became an effective way of identifying blackspots, organising road safety awareness campaigns and introduce the necessary measures such as e-challaning and building of dedicated pedestrian infrastructure in concerned areas that required them.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7"/>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b="1" lang="en-US"/>
              <a:t>3. Advanced Personalization</a:t>
            </a:r>
            <a:endParaRPr/>
          </a:p>
        </p:txBody>
      </p:sp>
      <p:sp>
        <p:nvSpPr>
          <p:cNvPr id="185" name="Google Shape;185;p17"/>
          <p:cNvSpPr txBox="1"/>
          <p:nvPr>
            <p:ph idx="1" type="body"/>
          </p:nvPr>
        </p:nvSpPr>
        <p:spPr>
          <a:xfrm>
            <a:off x="106678" y="1032106"/>
            <a:ext cx="8892542" cy="382945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2060"/>
              </a:buClr>
              <a:buSzPts val="2400"/>
              <a:buChar char="•"/>
            </a:pPr>
            <a:r>
              <a:rPr b="1" lang="en-US" sz="2400"/>
              <a:t> </a:t>
            </a:r>
            <a:r>
              <a:rPr lang="en-US" sz="2400"/>
              <a:t>Millions of users utilize smartphones, smartwatches, and other electronic devices worldwide. They all produce enormous amounts of data. Businesses use this data to tailor different actions on the product or app to increase sales. Based on user information and behavior, personalization has a limitless future.  </a:t>
            </a:r>
            <a:endParaRPr/>
          </a:p>
          <a:p>
            <a:pPr indent="-342900" lvl="0" marL="342900" rtl="0" algn="l">
              <a:lnSpc>
                <a:spcPct val="100000"/>
              </a:lnSpc>
              <a:spcBef>
                <a:spcPts val="480"/>
              </a:spcBef>
              <a:spcAft>
                <a:spcPts val="0"/>
              </a:spcAft>
              <a:buClr>
                <a:srgbClr val="002060"/>
              </a:buClr>
              <a:buSzPts val="2400"/>
              <a:buChar char="•"/>
            </a:pPr>
            <a:r>
              <a:rPr lang="en-US" sz="2400"/>
              <a:t>For instance, shopping sites like Amazon and Flipkart provide products depending on consumers' preferences, tastes, and genres. The software includes data analysis and machine learning models that automatically recognize user characteristics and show them product preferences accordingly. </a:t>
            </a:r>
            <a:endParaRPr/>
          </a:p>
          <a:p>
            <a:pPr indent="-190500" lvl="0" marL="342900" rtl="0" algn="l">
              <a:lnSpc>
                <a:spcPct val="100000"/>
              </a:lnSpc>
              <a:spcBef>
                <a:spcPts val="480"/>
              </a:spcBef>
              <a:spcAft>
                <a:spcPts val="0"/>
              </a:spcAft>
              <a:buClr>
                <a:srgbClr val="002060"/>
              </a:buClr>
              <a:buSzPts val="2400"/>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8"/>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4. Healthcare</a:t>
            </a:r>
            <a:endParaRPr/>
          </a:p>
        </p:txBody>
      </p:sp>
      <p:sp>
        <p:nvSpPr>
          <p:cNvPr id="191" name="Google Shape;191;p18"/>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2060"/>
              </a:buClr>
              <a:buSzPts val="2800"/>
              <a:buChar char="•"/>
            </a:pPr>
            <a:r>
              <a:rPr b="1" lang="en-US"/>
              <a:t>1. Medical Image Analysis</a:t>
            </a:r>
            <a:endParaRPr/>
          </a:p>
          <a:p>
            <a:pPr indent="-342900" lvl="0" marL="342900" rtl="0" algn="l">
              <a:lnSpc>
                <a:spcPct val="100000"/>
              </a:lnSpc>
              <a:spcBef>
                <a:spcPts val="560"/>
              </a:spcBef>
              <a:spcAft>
                <a:spcPts val="0"/>
              </a:spcAft>
              <a:buClr>
                <a:srgbClr val="002060"/>
              </a:buClr>
              <a:buSzPts val="2800"/>
              <a:buChar char="•"/>
            </a:pPr>
            <a:r>
              <a:rPr b="1" lang="en-US"/>
              <a:t>2. Genetics &amp; Genomics</a:t>
            </a:r>
            <a:endParaRPr/>
          </a:p>
          <a:p>
            <a:pPr indent="-342900" lvl="0" marL="342900" rtl="0" algn="l">
              <a:lnSpc>
                <a:spcPct val="100000"/>
              </a:lnSpc>
              <a:spcBef>
                <a:spcPts val="560"/>
              </a:spcBef>
              <a:spcAft>
                <a:spcPts val="0"/>
              </a:spcAft>
              <a:buClr>
                <a:srgbClr val="002060"/>
              </a:buClr>
              <a:buSzPts val="2800"/>
              <a:buChar char="•"/>
            </a:pPr>
            <a:r>
              <a:rPr b="1" lang="en-US"/>
              <a:t>3. Drug Development</a:t>
            </a:r>
            <a:endParaRPr/>
          </a:p>
          <a:p>
            <a:pPr indent="-342900" lvl="0" marL="342900" rtl="0" algn="l">
              <a:lnSpc>
                <a:spcPct val="100000"/>
              </a:lnSpc>
              <a:spcBef>
                <a:spcPts val="560"/>
              </a:spcBef>
              <a:spcAft>
                <a:spcPts val="0"/>
              </a:spcAft>
              <a:buClr>
                <a:srgbClr val="002060"/>
              </a:buClr>
              <a:buSzPts val="2800"/>
              <a:buChar char="•"/>
            </a:pPr>
            <a:r>
              <a:rPr b="1" lang="en-US"/>
              <a:t>4. Virtual assistance for patients and customer support</a:t>
            </a:r>
            <a:endParaRPr/>
          </a:p>
          <a:p>
            <a:pPr indent="-342900" lvl="0" marL="342900" rtl="0" algn="l">
              <a:lnSpc>
                <a:spcPct val="100000"/>
              </a:lnSpc>
              <a:spcBef>
                <a:spcPts val="560"/>
              </a:spcBef>
              <a:spcAft>
                <a:spcPts val="0"/>
              </a:spcAft>
              <a:buClr>
                <a:srgbClr val="002060"/>
              </a:buClr>
              <a:buSzPts val="2800"/>
              <a:buChar char="•"/>
            </a:pPr>
            <a:r>
              <a:rPr b="1" lang="en-US"/>
              <a:t>5. Precision Medicine</a:t>
            </a:r>
            <a:endParaRPr/>
          </a:p>
          <a:p>
            <a:pPr indent="-342900" lvl="0" marL="342900" rtl="0" algn="l">
              <a:lnSpc>
                <a:spcPct val="100000"/>
              </a:lnSpc>
              <a:spcBef>
                <a:spcPts val="560"/>
              </a:spcBef>
              <a:spcAft>
                <a:spcPts val="0"/>
              </a:spcAft>
              <a:buClr>
                <a:srgbClr val="002060"/>
              </a:buClr>
              <a:buSzPts val="2800"/>
              <a:buChar char="•"/>
            </a:pPr>
            <a:r>
              <a:rPr b="1" lang="en-US"/>
              <a:t>^. Prediction of new disease and spread </a:t>
            </a:r>
            <a:endParaRPr/>
          </a:p>
          <a:p>
            <a:pPr indent="-165100" lvl="0" marL="342900" rtl="0" algn="l">
              <a:lnSpc>
                <a:spcPct val="100000"/>
              </a:lnSpc>
              <a:spcBef>
                <a:spcPts val="560"/>
              </a:spcBef>
              <a:spcAft>
                <a:spcPts val="0"/>
              </a:spcAft>
              <a:buClr>
                <a:srgbClr val="002060"/>
              </a:buClr>
              <a:buSzPts val="2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https://miro.medium.com/max/1050/1*O9-2r34BmRlgmJ7Rekc3Gg.jpeg" id="196" name="Google Shape;196;p19"/>
          <p:cNvPicPr preferRelativeResize="0"/>
          <p:nvPr/>
        </p:nvPicPr>
        <p:blipFill rotWithShape="1">
          <a:blip r:embed="rId3">
            <a:alphaModFix/>
          </a:blip>
          <a:srcRect b="0" l="0" r="0" t="0"/>
          <a:stretch/>
        </p:blipFill>
        <p:spPr>
          <a:xfrm>
            <a:off x="160021" y="830580"/>
            <a:ext cx="4937759" cy="4244340"/>
          </a:xfrm>
          <a:prstGeom prst="rect">
            <a:avLst/>
          </a:prstGeom>
          <a:noFill/>
          <a:ln>
            <a:noFill/>
          </a:ln>
        </p:spPr>
      </p:pic>
      <p:sp>
        <p:nvSpPr>
          <p:cNvPr id="197" name="Google Shape;197;p1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0000"/>
              </a:buClr>
              <a:buSzPts val="4400"/>
              <a:buFont typeface="Calibri"/>
              <a:buNone/>
            </a:pPr>
            <a:r>
              <a:rPr b="1" lang="en-US">
                <a:solidFill>
                  <a:srgbClr val="FF0000"/>
                </a:solidFill>
              </a:rPr>
              <a:t>5. Smart Cities</a:t>
            </a:r>
            <a:endParaRPr b="1">
              <a:solidFill>
                <a:srgbClr val="FF0000"/>
              </a:solidFill>
            </a:endParaRPr>
          </a:p>
        </p:txBody>
      </p:sp>
      <p:pic>
        <p:nvPicPr>
          <p:cNvPr id="198" name="Google Shape;198;p19"/>
          <p:cNvPicPr preferRelativeResize="0"/>
          <p:nvPr/>
        </p:nvPicPr>
        <p:blipFill rotWithShape="1">
          <a:blip r:embed="rId4">
            <a:alphaModFix/>
          </a:blip>
          <a:srcRect b="0" l="0" r="0" t="0"/>
          <a:stretch/>
        </p:blipFill>
        <p:spPr>
          <a:xfrm>
            <a:off x="5471160" y="205979"/>
            <a:ext cx="3390900" cy="4800600"/>
          </a:xfrm>
          <a:prstGeom prst="rect">
            <a:avLst/>
          </a:prstGeom>
          <a:solidFill>
            <a:schemeClr val="lt2"/>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0"/>
          <p:cNvPicPr preferRelativeResize="0"/>
          <p:nvPr/>
        </p:nvPicPr>
        <p:blipFill rotWithShape="1">
          <a:blip r:embed="rId3">
            <a:alphaModFix/>
          </a:blip>
          <a:srcRect b="0" l="0" r="0" t="0"/>
          <a:stretch/>
        </p:blipFill>
        <p:spPr>
          <a:xfrm>
            <a:off x="144780" y="114300"/>
            <a:ext cx="8831580"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292607" y="169164"/>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b="1" lang="en-US"/>
              <a:t>Why – Data Analytics</a:t>
            </a:r>
            <a:endParaRPr/>
          </a:p>
        </p:txBody>
      </p:sp>
      <p:sp>
        <p:nvSpPr>
          <p:cNvPr id="103" name="Google Shape;103;p3"/>
          <p:cNvSpPr txBox="1"/>
          <p:nvPr>
            <p:ph idx="1" type="body"/>
          </p:nvPr>
        </p:nvSpPr>
        <p:spPr>
          <a:xfrm>
            <a:off x="162078" y="932690"/>
            <a:ext cx="8819843" cy="4041646"/>
          </a:xfrm>
          <a:prstGeom prst="rect">
            <a:avLst/>
          </a:prstGeom>
          <a:solidFill>
            <a:srgbClr val="DAE5F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51565E"/>
              </a:buClr>
              <a:buSzPts val="2400"/>
              <a:buChar char="•"/>
            </a:pPr>
            <a:r>
              <a:rPr b="0" i="0" lang="en-US" sz="2400">
                <a:solidFill>
                  <a:srgbClr val="51565E"/>
                </a:solidFill>
                <a:latin typeface="Roboto"/>
                <a:ea typeface="Roboto"/>
                <a:cs typeface="Roboto"/>
                <a:sym typeface="Roboto"/>
              </a:rPr>
              <a:t>Activities  around the globe generate vast volumes of data daily, in the form of log files, web servers, transactional data, and various other data. </a:t>
            </a:r>
            <a:endParaRPr/>
          </a:p>
          <a:p>
            <a:pPr indent="-342900" lvl="0" marL="342900" rtl="0" algn="l">
              <a:lnSpc>
                <a:spcPct val="100000"/>
              </a:lnSpc>
              <a:spcBef>
                <a:spcPts val="0"/>
              </a:spcBef>
              <a:spcAft>
                <a:spcPts val="0"/>
              </a:spcAft>
              <a:buClr>
                <a:srgbClr val="51565E"/>
              </a:buClr>
              <a:buSzPts val="2400"/>
              <a:buChar char="•"/>
            </a:pPr>
            <a:r>
              <a:rPr b="0" i="0" lang="en-US" sz="2400">
                <a:solidFill>
                  <a:srgbClr val="51565E"/>
                </a:solidFill>
                <a:latin typeface="Roboto"/>
                <a:ea typeface="Roboto"/>
                <a:cs typeface="Roboto"/>
                <a:sym typeface="Roboto"/>
              </a:rPr>
              <a:t>In addition to this, social media websites also generate enormous amounts of data. </a:t>
            </a:r>
            <a:endParaRPr/>
          </a:p>
          <a:p>
            <a:pPr indent="-342900" lvl="0" marL="342900" rtl="0" algn="l">
              <a:lnSpc>
                <a:spcPct val="100000"/>
              </a:lnSpc>
              <a:spcBef>
                <a:spcPts val="0"/>
              </a:spcBef>
              <a:spcAft>
                <a:spcPts val="0"/>
              </a:spcAft>
              <a:buClr>
                <a:srgbClr val="51565E"/>
              </a:buClr>
              <a:buSzPts val="2400"/>
              <a:buChar char="•"/>
            </a:pPr>
            <a:r>
              <a:rPr b="0" i="0" lang="en-US" sz="2400">
                <a:solidFill>
                  <a:srgbClr val="51565E"/>
                </a:solidFill>
                <a:latin typeface="Roboto"/>
                <a:ea typeface="Roboto"/>
                <a:cs typeface="Roboto"/>
                <a:sym typeface="Roboto"/>
              </a:rPr>
              <a:t>There is a need to use all of this generated data to derive value out of it and make impactful decisions. </a:t>
            </a:r>
            <a:endParaRPr/>
          </a:p>
          <a:p>
            <a:pPr indent="-342900" lvl="0" marL="342900" rtl="0" algn="l">
              <a:lnSpc>
                <a:spcPct val="100000"/>
              </a:lnSpc>
              <a:spcBef>
                <a:spcPts val="0"/>
              </a:spcBef>
              <a:spcAft>
                <a:spcPts val="0"/>
              </a:spcAft>
              <a:buClr>
                <a:srgbClr val="51565E"/>
              </a:buClr>
              <a:buSzPts val="2400"/>
              <a:buChar char="•"/>
            </a:pPr>
            <a:r>
              <a:rPr b="0" i="0" lang="en-US" sz="2400">
                <a:solidFill>
                  <a:srgbClr val="51565E"/>
                </a:solidFill>
                <a:latin typeface="Roboto"/>
                <a:ea typeface="Roboto"/>
                <a:cs typeface="Roboto"/>
                <a:sym typeface="Roboto"/>
              </a:rPr>
              <a:t>Data analytics is used to drive this purpose. </a:t>
            </a:r>
            <a:endParaRPr/>
          </a:p>
          <a:p>
            <a:pPr indent="-342900" lvl="0" marL="342900" rtl="0" algn="l">
              <a:lnSpc>
                <a:spcPct val="100000"/>
              </a:lnSpc>
              <a:spcBef>
                <a:spcPts val="0"/>
              </a:spcBef>
              <a:spcAft>
                <a:spcPts val="0"/>
              </a:spcAft>
              <a:buClr>
                <a:srgbClr val="51565E"/>
              </a:buClr>
              <a:buSzPts val="2400"/>
              <a:buChar char="•"/>
            </a:pPr>
            <a:r>
              <a:rPr b="0" i="0" lang="en-US" sz="2400">
                <a:solidFill>
                  <a:srgbClr val="51565E"/>
                </a:solidFill>
                <a:latin typeface="Roboto"/>
                <a:ea typeface="Roboto"/>
                <a:cs typeface="Roboto"/>
                <a:sym typeface="Roboto"/>
              </a:rPr>
              <a:t>Data analytics is the process of exploring &amp; analyzing large datasets to find hidden patterns, unseen trends, discover correlations, &amp; derive valuable insights to make predictions.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Potential usage of social media analytics " id="208" name="Google Shape;208;p21"/>
          <p:cNvPicPr preferRelativeResize="0"/>
          <p:nvPr/>
        </p:nvPicPr>
        <p:blipFill rotWithShape="1">
          <a:blip r:embed="rId3">
            <a:alphaModFix/>
          </a:blip>
          <a:srcRect b="0" l="0" r="0" t="0"/>
          <a:stretch/>
        </p:blipFill>
        <p:spPr>
          <a:xfrm>
            <a:off x="541020" y="838199"/>
            <a:ext cx="8054340" cy="4163815"/>
          </a:xfrm>
          <a:prstGeom prst="rect">
            <a:avLst/>
          </a:prstGeom>
          <a:noFill/>
          <a:ln>
            <a:noFill/>
          </a:ln>
        </p:spPr>
      </p:pic>
      <p:sp>
        <p:nvSpPr>
          <p:cNvPr id="209" name="Google Shape;209;p21"/>
          <p:cNvSpPr txBox="1"/>
          <p:nvPr>
            <p:ph type="title"/>
          </p:nvPr>
        </p:nvSpPr>
        <p:spPr>
          <a:xfrm>
            <a:off x="457200" y="205979"/>
            <a:ext cx="8229600" cy="49506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2"/>
              </a:buClr>
              <a:buSzPct val="100000"/>
              <a:buFont typeface="Calibri"/>
              <a:buNone/>
            </a:pPr>
            <a:r>
              <a:rPr b="1" lang="en-US">
                <a:solidFill>
                  <a:schemeClr val="lt2"/>
                </a:solidFill>
              </a:rPr>
              <a:t>6. Social media</a:t>
            </a:r>
            <a:endParaRPr b="1">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0000"/>
              </a:buClr>
              <a:buSzPts val="3600"/>
              <a:buFont typeface="Calibri"/>
              <a:buNone/>
            </a:pPr>
            <a:r>
              <a:rPr b="1" lang="en-US">
                <a:solidFill>
                  <a:srgbClr val="FF0000"/>
                </a:solidFill>
              </a:rPr>
              <a:t>Innovative Case Studies – Real Time Data</a:t>
            </a:r>
            <a:endParaRPr b="1">
              <a:solidFill>
                <a:srgbClr val="FF0000"/>
              </a:solidFill>
            </a:endParaRPr>
          </a:p>
        </p:txBody>
      </p:sp>
      <p:sp>
        <p:nvSpPr>
          <p:cNvPr id="215" name="Google Shape;215;p26"/>
          <p:cNvSpPr txBox="1"/>
          <p:nvPr>
            <p:ph idx="1" type="body"/>
          </p:nvPr>
        </p:nvSpPr>
        <p:spPr>
          <a:xfrm>
            <a:off x="129540" y="1032107"/>
            <a:ext cx="8862060" cy="3830216"/>
          </a:xfrm>
          <a:prstGeom prst="rect">
            <a:avLst/>
          </a:prstGeom>
          <a:noFill/>
          <a:ln>
            <a:noFill/>
          </a:ln>
        </p:spPr>
        <p:txBody>
          <a:bodyPr anchorCtr="0" anchor="t" bIns="45700" lIns="91425" spcFirstLastPara="1" rIns="91425" wrap="square" tIns="45700">
            <a:noAutofit/>
          </a:bodyPr>
          <a:lstStyle/>
          <a:p>
            <a:pPr indent="-342900" lvl="0" marL="342900" rtl="0" algn="l">
              <a:lnSpc>
                <a:spcPct val="111111"/>
              </a:lnSpc>
              <a:spcBef>
                <a:spcPts val="0"/>
              </a:spcBef>
              <a:spcAft>
                <a:spcPts val="0"/>
              </a:spcAft>
              <a:buClr>
                <a:srgbClr val="002060"/>
              </a:buClr>
              <a:buSzPts val="1800"/>
              <a:buChar char="•"/>
            </a:pPr>
            <a:r>
              <a:rPr lang="en-US" sz="1800"/>
              <a:t>When digging into data in search of insights, it's better to know what's going on right now – rather than yesterday, last week, or last month. This is why real-time data is increasingly becoming the most valuable source of information for businesses.</a:t>
            </a:r>
            <a:endParaRPr/>
          </a:p>
          <a:p>
            <a:pPr indent="-342900" lvl="0" marL="342900" rtl="0" algn="l">
              <a:lnSpc>
                <a:spcPct val="111111"/>
              </a:lnSpc>
              <a:spcBef>
                <a:spcPts val="0"/>
              </a:spcBef>
              <a:spcAft>
                <a:spcPts val="0"/>
              </a:spcAft>
              <a:buClr>
                <a:srgbClr val="002060"/>
              </a:buClr>
              <a:buSzPts val="1800"/>
              <a:buChar char="•"/>
            </a:pPr>
            <a:r>
              <a:rPr lang="en-US" sz="1800"/>
              <a:t>Working with real-time data often requires more sophisticated data and analytics infrastructure, which means more expense, but the benefit is that we’re able to act on information as it happens. </a:t>
            </a:r>
            <a:endParaRPr/>
          </a:p>
          <a:p>
            <a:pPr indent="-342900" lvl="0" marL="342900" rtl="0" algn="l">
              <a:lnSpc>
                <a:spcPct val="111111"/>
              </a:lnSpc>
              <a:spcBef>
                <a:spcPts val="0"/>
              </a:spcBef>
              <a:spcAft>
                <a:spcPts val="0"/>
              </a:spcAft>
              <a:buClr>
                <a:srgbClr val="002060"/>
              </a:buClr>
              <a:buSzPts val="1800"/>
              <a:buChar char="•"/>
            </a:pPr>
            <a:r>
              <a:rPr lang="en-US" sz="1800"/>
              <a:t>This could involve analyzing clickstream data from visitors to our website to work out what offers and promotions to put in front of them, or in financial services, it could mean </a:t>
            </a:r>
            <a:r>
              <a:rPr lang="en-US" sz="1800" u="sng">
                <a:solidFill>
                  <a:schemeClr val="hlink"/>
                </a:solidFill>
                <a:hlinkClick r:id="rId3"/>
              </a:rPr>
              <a:t>monitoring transactions</a:t>
            </a:r>
            <a:r>
              <a:rPr lang="en-US" sz="1800"/>
              <a:t> as they take place around the world to watch out for warning signs of fraud. </a:t>
            </a:r>
            <a:endParaRPr/>
          </a:p>
          <a:p>
            <a:pPr indent="-342900" lvl="0" marL="342900" rtl="0" algn="l">
              <a:lnSpc>
                <a:spcPct val="111111"/>
              </a:lnSpc>
              <a:spcBef>
                <a:spcPts val="0"/>
              </a:spcBef>
              <a:spcAft>
                <a:spcPts val="0"/>
              </a:spcAft>
              <a:buClr>
                <a:srgbClr val="002060"/>
              </a:buClr>
              <a:buSzPts val="1800"/>
              <a:buChar char="•"/>
            </a:pPr>
            <a:r>
              <a:rPr lang="en-US" sz="1800"/>
              <a:t>Social media sites like Facebook analyze </a:t>
            </a:r>
            <a:r>
              <a:rPr lang="en-US" sz="1800" u="sng">
                <a:solidFill>
                  <a:schemeClr val="hlink"/>
                </a:solidFill>
                <a:hlinkClick r:id="rId4"/>
              </a:rPr>
              <a:t>hundreds of gigabytes of data per second</a:t>
            </a:r>
            <a:r>
              <a:rPr lang="en-US" sz="1800"/>
              <a:t> for various use cases, including serving up advertising and preventing the spread of fake news. </a:t>
            </a:r>
            <a:endParaRPr/>
          </a:p>
          <a:p>
            <a:pPr indent="-342900" lvl="0" marL="342900" rtl="0" algn="l">
              <a:lnSpc>
                <a:spcPct val="111111"/>
              </a:lnSpc>
              <a:spcBef>
                <a:spcPts val="0"/>
              </a:spcBef>
              <a:spcAft>
                <a:spcPts val="0"/>
              </a:spcAft>
              <a:buClr>
                <a:srgbClr val="002060"/>
              </a:buClr>
              <a:buSzPts val="1800"/>
              <a:buChar char="•"/>
            </a:pPr>
            <a:r>
              <a:rPr lang="en-US" sz="1800"/>
              <a:t>And in South Africa’s Kruger National Park, a joint initiative between the WWF and ZSL analyzes video footage in real-time to alert law enforcement to the </a:t>
            </a:r>
            <a:r>
              <a:rPr lang="en-US" sz="1800" u="sng">
                <a:solidFill>
                  <a:schemeClr val="hlink"/>
                </a:solidFill>
                <a:hlinkClick r:id="rId5"/>
              </a:rPr>
              <a:t>presence of poachers</a:t>
            </a:r>
            <a:r>
              <a:rPr lang="en-US" sz="1800"/>
              <a:t>.</a:t>
            </a:r>
            <a:endParaRPr/>
          </a:p>
          <a:p>
            <a:pPr indent="-228600" lvl="0" marL="342900" rtl="0" algn="l">
              <a:lnSpc>
                <a:spcPct val="111111"/>
              </a:lnSpc>
              <a:spcBef>
                <a:spcPts val="0"/>
              </a:spcBef>
              <a:spcAft>
                <a:spcPts val="0"/>
              </a:spcAft>
              <a:buClr>
                <a:srgbClr val="002060"/>
              </a:buClr>
              <a:buSzPts val="1800"/>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Top 10 of 2022</a:t>
            </a:r>
            <a:endParaRPr/>
          </a:p>
        </p:txBody>
      </p:sp>
      <p:sp>
        <p:nvSpPr>
          <p:cNvPr id="221" name="Google Shape;221;p27"/>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lnSpc>
                <a:spcPct val="100000"/>
              </a:lnSpc>
              <a:spcBef>
                <a:spcPts val="0"/>
              </a:spcBef>
              <a:spcAft>
                <a:spcPts val="0"/>
              </a:spcAft>
              <a:buClr>
                <a:srgbClr val="002060"/>
              </a:buClr>
              <a:buSzPct val="100000"/>
              <a:buChar char="•"/>
            </a:pPr>
            <a:r>
              <a:rPr lang="en-US" u="sng">
                <a:solidFill>
                  <a:schemeClr val="hlink"/>
                </a:solidFill>
                <a:hlinkClick r:id="rId3"/>
              </a:rPr>
              <a:t>1 Your recommendations</a:t>
            </a:r>
            <a:endParaRPr/>
          </a:p>
          <a:p>
            <a:pPr indent="-342900" lvl="0" marL="342900" rtl="0" algn="l">
              <a:lnSpc>
                <a:spcPct val="100000"/>
              </a:lnSpc>
              <a:spcBef>
                <a:spcPts val="392"/>
              </a:spcBef>
              <a:spcAft>
                <a:spcPts val="0"/>
              </a:spcAft>
              <a:buClr>
                <a:srgbClr val="002060"/>
              </a:buClr>
              <a:buSzPct val="100000"/>
              <a:buChar char="•"/>
            </a:pPr>
            <a:r>
              <a:rPr lang="en-US" u="sng">
                <a:solidFill>
                  <a:schemeClr val="hlink"/>
                </a:solidFill>
                <a:hlinkClick r:id="rId4"/>
              </a:rPr>
              <a:t>2 How does picture recognition work?</a:t>
            </a:r>
            <a:endParaRPr/>
          </a:p>
          <a:p>
            <a:pPr indent="-342900" lvl="0" marL="342900" rtl="0" algn="l">
              <a:lnSpc>
                <a:spcPct val="100000"/>
              </a:lnSpc>
              <a:spcBef>
                <a:spcPts val="392"/>
              </a:spcBef>
              <a:spcAft>
                <a:spcPts val="0"/>
              </a:spcAft>
              <a:buClr>
                <a:srgbClr val="002060"/>
              </a:buClr>
              <a:buSzPct val="100000"/>
              <a:buChar char="•"/>
            </a:pPr>
            <a:r>
              <a:rPr lang="en-US" u="sng">
                <a:solidFill>
                  <a:schemeClr val="hlink"/>
                </a:solidFill>
                <a:hlinkClick r:id="rId5"/>
              </a:rPr>
              <a:t>3 Data science has transformed gaming</a:t>
            </a:r>
            <a:endParaRPr/>
          </a:p>
          <a:p>
            <a:pPr indent="-342900" lvl="0" marL="342900" rtl="0" algn="l">
              <a:lnSpc>
                <a:spcPct val="100000"/>
              </a:lnSpc>
              <a:spcBef>
                <a:spcPts val="392"/>
              </a:spcBef>
              <a:spcAft>
                <a:spcPts val="0"/>
              </a:spcAft>
              <a:buClr>
                <a:srgbClr val="002060"/>
              </a:buClr>
              <a:buSzPct val="100000"/>
              <a:buChar char="•"/>
            </a:pPr>
            <a:r>
              <a:rPr lang="en-US" u="sng">
                <a:solidFill>
                  <a:schemeClr val="hlink"/>
                </a:solidFill>
                <a:hlinkClick r:id="rId6"/>
              </a:rPr>
              <a:t>4 What impact does it have on education?</a:t>
            </a:r>
            <a:endParaRPr/>
          </a:p>
          <a:p>
            <a:pPr indent="-342900" lvl="0" marL="342900" rtl="0" algn="l">
              <a:lnSpc>
                <a:spcPct val="100000"/>
              </a:lnSpc>
              <a:spcBef>
                <a:spcPts val="392"/>
              </a:spcBef>
              <a:spcAft>
                <a:spcPts val="0"/>
              </a:spcAft>
              <a:buClr>
                <a:srgbClr val="002060"/>
              </a:buClr>
              <a:buSzPct val="100000"/>
              <a:buChar char="•"/>
            </a:pPr>
            <a:r>
              <a:rPr lang="en-US" u="sng">
                <a:solidFill>
                  <a:schemeClr val="hlink"/>
                </a:solidFill>
                <a:hlinkClick r:id="rId7"/>
              </a:rPr>
              <a:t>5 Tracking locations</a:t>
            </a:r>
            <a:endParaRPr/>
          </a:p>
          <a:p>
            <a:pPr indent="-342900" lvl="0" marL="342900" rtl="0" algn="l">
              <a:lnSpc>
                <a:spcPct val="100000"/>
              </a:lnSpc>
              <a:spcBef>
                <a:spcPts val="392"/>
              </a:spcBef>
              <a:spcAft>
                <a:spcPts val="0"/>
              </a:spcAft>
              <a:buClr>
                <a:srgbClr val="002060"/>
              </a:buClr>
              <a:buSzPct val="100000"/>
              <a:buChar char="•"/>
            </a:pPr>
            <a:r>
              <a:rPr lang="en-US" u="sng">
                <a:solidFill>
                  <a:schemeClr val="hlink"/>
                </a:solidFill>
                <a:hlinkClick r:id="rId8"/>
              </a:rPr>
              <a:t>6 Advertising makes use of analytics</a:t>
            </a:r>
            <a:endParaRPr/>
          </a:p>
          <a:p>
            <a:pPr indent="-342900" lvl="0" marL="342900" rtl="0" algn="l">
              <a:lnSpc>
                <a:spcPct val="100000"/>
              </a:lnSpc>
              <a:spcBef>
                <a:spcPts val="392"/>
              </a:spcBef>
              <a:spcAft>
                <a:spcPts val="0"/>
              </a:spcAft>
              <a:buClr>
                <a:srgbClr val="002060"/>
              </a:buClr>
              <a:buSzPct val="100000"/>
              <a:buChar char="•"/>
            </a:pPr>
            <a:r>
              <a:rPr lang="en-US" u="sng">
                <a:solidFill>
                  <a:schemeClr val="hlink"/>
                </a:solidFill>
                <a:hlinkClick r:id="rId9"/>
              </a:rPr>
              <a:t>7 Your media needs are controlled by it</a:t>
            </a:r>
            <a:endParaRPr/>
          </a:p>
          <a:p>
            <a:pPr indent="-342900" lvl="0" marL="342900" rtl="0" algn="l">
              <a:lnSpc>
                <a:spcPct val="100000"/>
              </a:lnSpc>
              <a:spcBef>
                <a:spcPts val="392"/>
              </a:spcBef>
              <a:spcAft>
                <a:spcPts val="0"/>
              </a:spcAft>
              <a:buClr>
                <a:srgbClr val="002060"/>
              </a:buClr>
              <a:buSzPct val="100000"/>
              <a:buChar char="•"/>
            </a:pPr>
            <a:r>
              <a:rPr lang="en-US" u="sng">
                <a:solidFill>
                  <a:schemeClr val="hlink"/>
                </a:solidFill>
                <a:hlinkClick r:id="rId10"/>
              </a:rPr>
              <a:t>8 In what ways does it benefit sports?</a:t>
            </a:r>
            <a:endParaRPr/>
          </a:p>
          <a:p>
            <a:pPr indent="-342900" lvl="0" marL="342900" rtl="0" algn="l">
              <a:lnSpc>
                <a:spcPct val="100000"/>
              </a:lnSpc>
              <a:spcBef>
                <a:spcPts val="392"/>
              </a:spcBef>
              <a:spcAft>
                <a:spcPts val="0"/>
              </a:spcAft>
              <a:buClr>
                <a:srgbClr val="002060"/>
              </a:buClr>
              <a:buSzPct val="100000"/>
              <a:buChar char="•"/>
            </a:pPr>
            <a:r>
              <a:rPr lang="en-US" u="sng">
                <a:solidFill>
                  <a:schemeClr val="hlink"/>
                </a:solidFill>
                <a:hlinkClick r:id="rId11"/>
              </a:rPr>
              <a:t>9 It has improved healthcare</a:t>
            </a:r>
            <a:endParaRPr/>
          </a:p>
          <a:p>
            <a:pPr indent="-342900" lvl="0" marL="342900" rtl="0" algn="l">
              <a:lnSpc>
                <a:spcPct val="100000"/>
              </a:lnSpc>
              <a:spcBef>
                <a:spcPts val="392"/>
              </a:spcBef>
              <a:spcAft>
                <a:spcPts val="0"/>
              </a:spcAft>
              <a:buClr>
                <a:srgbClr val="002060"/>
              </a:buClr>
              <a:buSzPct val="100000"/>
              <a:buChar char="•"/>
            </a:pPr>
            <a:r>
              <a:rPr lang="en-US" u="sng">
                <a:solidFill>
                  <a:schemeClr val="hlink"/>
                </a:solidFill>
                <a:hlinkClick r:id="rId12"/>
              </a:rPr>
              <a:t>10 Banking is made easier with it</a:t>
            </a:r>
            <a:endParaRPr/>
          </a:p>
          <a:p>
            <a:pPr indent="-342900" lvl="0" marL="342900" rtl="0" algn="l">
              <a:lnSpc>
                <a:spcPct val="100000"/>
              </a:lnSpc>
              <a:spcBef>
                <a:spcPts val="392"/>
              </a:spcBef>
              <a:spcAft>
                <a:spcPts val="0"/>
              </a:spcAft>
              <a:buClr>
                <a:srgbClr val="002060"/>
              </a:buClr>
              <a:buSzPct val="100000"/>
              <a:buChar char="•"/>
            </a:pPr>
            <a:r>
              <a:rPr lang="en-US"/>
              <a:t>11. environmental, social, and governance (ESG)   - </a:t>
            </a:r>
            <a:r>
              <a:rPr b="1" lang="en-US"/>
              <a:t>Driving Sustainable Innovations: Data Analytiucs for ESG Data Challenges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Data Analytics For Good</a:t>
            </a:r>
            <a:endParaRPr/>
          </a:p>
        </p:txBody>
      </p:sp>
      <p:sp>
        <p:nvSpPr>
          <p:cNvPr id="227" name="Google Shape;227;p28"/>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2060"/>
              </a:buClr>
              <a:buSzPts val="2800"/>
              <a:buChar char="•"/>
            </a:pPr>
            <a:r>
              <a:rPr lang="en-US"/>
              <a:t>Predicting Covid spread vaccine etc</a:t>
            </a:r>
            <a:endParaRPr/>
          </a:p>
          <a:p>
            <a:pPr indent="-342900" lvl="0" marL="342900" rtl="0" algn="l">
              <a:lnSpc>
                <a:spcPct val="100000"/>
              </a:lnSpc>
              <a:spcBef>
                <a:spcPts val="560"/>
              </a:spcBef>
              <a:spcAft>
                <a:spcPts val="0"/>
              </a:spcAft>
              <a:buClr>
                <a:srgbClr val="002060"/>
              </a:buClr>
              <a:buSzPts val="2800"/>
              <a:buChar char="•"/>
            </a:pPr>
            <a:r>
              <a:rPr lang="en-US"/>
              <a:t>Fake Information identification</a:t>
            </a:r>
            <a:endParaRPr/>
          </a:p>
          <a:p>
            <a:pPr indent="-342900" lvl="0" marL="342900" rtl="0" algn="l">
              <a:lnSpc>
                <a:spcPct val="100000"/>
              </a:lnSpc>
              <a:spcBef>
                <a:spcPts val="560"/>
              </a:spcBef>
              <a:spcAft>
                <a:spcPts val="0"/>
              </a:spcAft>
              <a:buClr>
                <a:srgbClr val="002060"/>
              </a:buClr>
              <a:buSzPts val="2800"/>
              <a:buChar char="•"/>
            </a:pPr>
            <a:r>
              <a:rPr lang="en-US"/>
              <a:t>Climate change, Disaster reporting</a:t>
            </a:r>
            <a:endParaRPr/>
          </a:p>
          <a:p>
            <a:pPr indent="-342900" lvl="0" marL="342900" rtl="0" algn="l">
              <a:lnSpc>
                <a:spcPct val="100000"/>
              </a:lnSpc>
              <a:spcBef>
                <a:spcPts val="560"/>
              </a:spcBef>
              <a:spcAft>
                <a:spcPts val="0"/>
              </a:spcAft>
              <a:buClr>
                <a:srgbClr val="002060"/>
              </a:buClr>
              <a:buSzPts val="2800"/>
              <a:buChar char="•"/>
            </a:pPr>
            <a:r>
              <a:rPr lang="en-US"/>
              <a:t>Data Analytics for wildlife protection, ocean cleanup etc (Distance Earth program using Digital Twins)</a:t>
            </a:r>
            <a:endParaRPr/>
          </a:p>
          <a:p>
            <a:pPr indent="-342900" lvl="0" marL="342900" rtl="0" algn="l">
              <a:lnSpc>
                <a:spcPct val="100000"/>
              </a:lnSpc>
              <a:spcBef>
                <a:spcPts val="560"/>
              </a:spcBef>
              <a:spcAft>
                <a:spcPts val="0"/>
              </a:spcAft>
              <a:buClr>
                <a:srgbClr val="002060"/>
              </a:buClr>
              <a:buSzPts val="2800"/>
              <a:buChar char="•"/>
            </a:pPr>
            <a:r>
              <a:rPr lang="en-US"/>
              <a:t>Agriculture</a:t>
            </a:r>
            <a:endParaRPr/>
          </a:p>
          <a:p>
            <a:pPr indent="-165100" lvl="0" marL="342900" rtl="0" algn="l">
              <a:lnSpc>
                <a:spcPct val="100000"/>
              </a:lnSpc>
              <a:spcBef>
                <a:spcPts val="560"/>
              </a:spcBef>
              <a:spcAft>
                <a:spcPts val="0"/>
              </a:spcAft>
              <a:buClr>
                <a:srgbClr val="002060"/>
              </a:buClr>
              <a:buSzPts val="2800"/>
              <a:buNone/>
            </a:pPr>
            <a:r>
              <a:t/>
            </a:r>
            <a:endParaRPr/>
          </a:p>
          <a:p>
            <a:pPr indent="-165100" lvl="0" marL="342900" rtl="0" algn="l">
              <a:lnSpc>
                <a:spcPct val="100000"/>
              </a:lnSpc>
              <a:spcBef>
                <a:spcPts val="560"/>
              </a:spcBef>
              <a:spcAft>
                <a:spcPts val="0"/>
              </a:spcAft>
              <a:buClr>
                <a:srgbClr val="002060"/>
              </a:buClr>
              <a:buSzPts val="2800"/>
              <a:buNone/>
            </a:pPr>
            <a:r>
              <a:t/>
            </a:r>
            <a:endParaRPr/>
          </a:p>
          <a:p>
            <a:pPr indent="0" lvl="0" marL="0" rtl="0" algn="l">
              <a:lnSpc>
                <a:spcPct val="100000"/>
              </a:lnSpc>
              <a:spcBef>
                <a:spcPts val="560"/>
              </a:spcBef>
              <a:spcAft>
                <a:spcPts val="0"/>
              </a:spcAft>
              <a:buClr>
                <a:srgbClr val="002060"/>
              </a:buClr>
              <a:buSzPts val="2800"/>
              <a:buNone/>
            </a:pPr>
            <a:r>
              <a:t/>
            </a:r>
            <a:endParaRPr/>
          </a:p>
          <a:p>
            <a:pPr indent="-165100" lvl="0" marL="342900" rtl="0" algn="l">
              <a:lnSpc>
                <a:spcPct val="100000"/>
              </a:lnSpc>
              <a:spcBef>
                <a:spcPts val="560"/>
              </a:spcBef>
              <a:spcAft>
                <a:spcPts val="0"/>
              </a:spcAft>
              <a:buClr>
                <a:srgbClr val="002060"/>
              </a:buClr>
              <a:buSzPts val="2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0000"/>
              </a:buClr>
              <a:buSzPts val="4400"/>
              <a:buFont typeface="Calibri"/>
              <a:buNone/>
            </a:pPr>
            <a:r>
              <a:rPr b="1" lang="en-US">
                <a:solidFill>
                  <a:srgbClr val="FF0000"/>
                </a:solidFill>
              </a:rPr>
              <a:t>Health Analytics</a:t>
            </a:r>
            <a:endParaRPr b="1">
              <a:solidFill>
                <a:srgbClr val="FF0000"/>
              </a:solidFill>
            </a:endParaRPr>
          </a:p>
        </p:txBody>
      </p:sp>
      <p:pic>
        <p:nvPicPr>
          <p:cNvPr id="233" name="Google Shape;233;p29"/>
          <p:cNvPicPr preferRelativeResize="0"/>
          <p:nvPr/>
        </p:nvPicPr>
        <p:blipFill rotWithShape="1">
          <a:blip r:embed="rId3">
            <a:alphaModFix/>
          </a:blip>
          <a:srcRect b="0" l="0" r="0" t="0"/>
          <a:stretch/>
        </p:blipFill>
        <p:spPr>
          <a:xfrm>
            <a:off x="112395" y="1063229"/>
            <a:ext cx="4431252" cy="3685980"/>
          </a:xfrm>
          <a:prstGeom prst="rect">
            <a:avLst/>
          </a:prstGeom>
          <a:noFill/>
          <a:ln>
            <a:noFill/>
          </a:ln>
        </p:spPr>
      </p:pic>
      <p:pic>
        <p:nvPicPr>
          <p:cNvPr id="234" name="Google Shape;234;p29"/>
          <p:cNvPicPr preferRelativeResize="0"/>
          <p:nvPr/>
        </p:nvPicPr>
        <p:blipFill rotWithShape="1">
          <a:blip r:embed="rId4">
            <a:alphaModFix/>
          </a:blip>
          <a:srcRect b="0" l="0" r="0" t="0"/>
          <a:stretch/>
        </p:blipFill>
        <p:spPr>
          <a:xfrm>
            <a:off x="4805171" y="205978"/>
            <a:ext cx="3881629" cy="466373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0000"/>
              </a:buClr>
              <a:buSzPts val="4400"/>
              <a:buFont typeface="Calibri"/>
              <a:buNone/>
            </a:pPr>
            <a:r>
              <a:rPr b="1" lang="en-US">
                <a:solidFill>
                  <a:srgbClr val="FF0000"/>
                </a:solidFill>
              </a:rPr>
              <a:t>Precision medicine</a:t>
            </a:r>
            <a:endParaRPr b="1">
              <a:solidFill>
                <a:srgbClr val="FF0000"/>
              </a:solidFill>
            </a:endParaRPr>
          </a:p>
        </p:txBody>
      </p:sp>
      <p:pic>
        <p:nvPicPr>
          <p:cNvPr descr="Ijms 23 04645 g002" id="240" name="Google Shape;240;p30"/>
          <p:cNvPicPr preferRelativeResize="0"/>
          <p:nvPr/>
        </p:nvPicPr>
        <p:blipFill rotWithShape="1">
          <a:blip r:embed="rId3">
            <a:alphaModFix/>
          </a:blip>
          <a:srcRect b="0" l="0" r="0" t="0"/>
          <a:stretch/>
        </p:blipFill>
        <p:spPr>
          <a:xfrm>
            <a:off x="318977" y="1063229"/>
            <a:ext cx="8367823" cy="39269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https://www.frontiersin.org/files/Articles/784455/fmed-08-784455-HTML/image_m/fmed-08-784455-g001.jpg" id="245" name="Google Shape;245;p31"/>
          <p:cNvPicPr preferRelativeResize="0"/>
          <p:nvPr/>
        </p:nvPicPr>
        <p:blipFill rotWithShape="1">
          <a:blip r:embed="rId3">
            <a:alphaModFix/>
          </a:blip>
          <a:srcRect b="0" l="0" r="0" t="0"/>
          <a:stretch/>
        </p:blipFill>
        <p:spPr>
          <a:xfrm>
            <a:off x="342237" y="228600"/>
            <a:ext cx="8512203" cy="48079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On Big Data Effectiveness" id="250" name="Google Shape;250;p32"/>
          <p:cNvPicPr preferRelativeResize="0"/>
          <p:nvPr/>
        </p:nvPicPr>
        <p:blipFill rotWithShape="1">
          <a:blip r:embed="rId3">
            <a:alphaModFix/>
          </a:blip>
          <a:srcRect b="0" l="0" r="0" t="0"/>
          <a:stretch/>
        </p:blipFill>
        <p:spPr>
          <a:xfrm>
            <a:off x="338455" y="2758440"/>
            <a:ext cx="2247900" cy="2076450"/>
          </a:xfrm>
          <a:prstGeom prst="rect">
            <a:avLst/>
          </a:prstGeom>
          <a:noFill/>
          <a:ln>
            <a:noFill/>
          </a:ln>
        </p:spPr>
      </p:pic>
      <p:pic>
        <p:nvPicPr>
          <p:cNvPr descr="This contains an image of: Prof. Diego Kuonen on Twitter" id="251" name="Google Shape;251;p32"/>
          <p:cNvPicPr preferRelativeResize="0"/>
          <p:nvPr/>
        </p:nvPicPr>
        <p:blipFill rotWithShape="1">
          <a:blip r:embed="rId4">
            <a:alphaModFix/>
          </a:blip>
          <a:srcRect b="0" l="0" r="0" t="0"/>
          <a:stretch/>
        </p:blipFill>
        <p:spPr>
          <a:xfrm>
            <a:off x="2929255" y="2972752"/>
            <a:ext cx="2247900" cy="1647825"/>
          </a:xfrm>
          <a:prstGeom prst="rect">
            <a:avLst/>
          </a:prstGeom>
          <a:noFill/>
          <a:ln>
            <a:noFill/>
          </a:ln>
        </p:spPr>
      </p:pic>
      <p:pic>
        <p:nvPicPr>
          <p:cNvPr descr="23 Must-Read Quotes About Data [&amp; What They Really Mean]" id="252" name="Google Shape;252;p32"/>
          <p:cNvPicPr preferRelativeResize="0"/>
          <p:nvPr/>
        </p:nvPicPr>
        <p:blipFill rotWithShape="1">
          <a:blip r:embed="rId5">
            <a:alphaModFix/>
          </a:blip>
          <a:srcRect b="0" l="0" r="0" t="0"/>
          <a:stretch/>
        </p:blipFill>
        <p:spPr>
          <a:xfrm>
            <a:off x="132715" y="137160"/>
            <a:ext cx="5254625" cy="2118360"/>
          </a:xfrm>
          <a:prstGeom prst="rect">
            <a:avLst/>
          </a:prstGeom>
          <a:noFill/>
          <a:ln>
            <a:noFill/>
          </a:ln>
        </p:spPr>
      </p:pic>
      <p:pic>
        <p:nvPicPr>
          <p:cNvPr descr="23 Must-Read Quotes About Data [&amp; What They Really Mean]" id="253" name="Google Shape;253;p32"/>
          <p:cNvPicPr preferRelativeResize="0"/>
          <p:nvPr/>
        </p:nvPicPr>
        <p:blipFill rotWithShape="1">
          <a:blip r:embed="rId6">
            <a:alphaModFix/>
          </a:blip>
          <a:srcRect b="0" l="0" r="0" t="0"/>
          <a:stretch/>
        </p:blipFill>
        <p:spPr>
          <a:xfrm>
            <a:off x="5803900" y="1183656"/>
            <a:ext cx="3049236" cy="357819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0000"/>
              </a:buClr>
              <a:buSzPts val="3000"/>
              <a:buFont typeface="Calibri"/>
              <a:buNone/>
            </a:pPr>
            <a:r>
              <a:rPr b="1" lang="en-US" sz="3000">
                <a:solidFill>
                  <a:srgbClr val="FF0000"/>
                </a:solidFill>
              </a:rPr>
              <a:t>Current Analytical Architecture</a:t>
            </a:r>
            <a:endParaRPr b="1" sz="2700">
              <a:solidFill>
                <a:srgbClr val="FF0000"/>
              </a:solidFill>
            </a:endParaRPr>
          </a:p>
        </p:txBody>
      </p:sp>
      <p:pic>
        <p:nvPicPr>
          <p:cNvPr id="260" name="Google Shape;260;p33"/>
          <p:cNvPicPr preferRelativeResize="0"/>
          <p:nvPr/>
        </p:nvPicPr>
        <p:blipFill rotWithShape="1">
          <a:blip r:embed="rId3">
            <a:alphaModFix/>
          </a:blip>
          <a:srcRect b="0" l="0" r="0" t="0"/>
          <a:stretch/>
        </p:blipFill>
        <p:spPr>
          <a:xfrm>
            <a:off x="457200" y="1226342"/>
            <a:ext cx="8229600" cy="37111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0000"/>
              </a:buClr>
              <a:buSzPts val="3600"/>
              <a:buFont typeface="Calibri"/>
              <a:buNone/>
            </a:pPr>
            <a:r>
              <a:rPr b="1" lang="en-US">
                <a:solidFill>
                  <a:srgbClr val="FF0000"/>
                </a:solidFill>
              </a:rPr>
              <a:t>Current Analytical Architecture</a:t>
            </a:r>
            <a:endParaRPr/>
          </a:p>
        </p:txBody>
      </p:sp>
      <p:sp>
        <p:nvSpPr>
          <p:cNvPr id="267" name="Google Shape;267;p34"/>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2060"/>
              </a:buClr>
              <a:buSzPts val="2800"/>
              <a:buChar char="•"/>
            </a:pPr>
            <a:r>
              <a:rPr lang="en-US"/>
              <a:t>Data sources must be well understood</a:t>
            </a:r>
            <a:endParaRPr/>
          </a:p>
          <a:p>
            <a:pPr indent="-342900" lvl="0" marL="342900" rtl="0" algn="l">
              <a:lnSpc>
                <a:spcPct val="100000"/>
              </a:lnSpc>
              <a:spcBef>
                <a:spcPts val="560"/>
              </a:spcBef>
              <a:spcAft>
                <a:spcPts val="0"/>
              </a:spcAft>
              <a:buClr>
                <a:srgbClr val="002060"/>
              </a:buClr>
              <a:buSzPts val="2800"/>
              <a:buChar char="•"/>
            </a:pPr>
            <a:r>
              <a:rPr lang="en-US"/>
              <a:t>EDW – Enterprise Data Warehouse</a:t>
            </a:r>
            <a:endParaRPr/>
          </a:p>
          <a:p>
            <a:pPr indent="-342900" lvl="0" marL="342900" rtl="0" algn="l">
              <a:lnSpc>
                <a:spcPct val="100000"/>
              </a:lnSpc>
              <a:spcBef>
                <a:spcPts val="560"/>
              </a:spcBef>
              <a:spcAft>
                <a:spcPts val="0"/>
              </a:spcAft>
              <a:buClr>
                <a:srgbClr val="002060"/>
              </a:buClr>
              <a:buSzPts val="2800"/>
              <a:buChar char="•"/>
            </a:pPr>
            <a:r>
              <a:rPr lang="en-US"/>
              <a:t>From the EDW data is read by applications</a:t>
            </a:r>
            <a:endParaRPr/>
          </a:p>
          <a:p>
            <a:pPr indent="-342900" lvl="0" marL="342900" rtl="0" algn="l">
              <a:lnSpc>
                <a:spcPct val="100000"/>
              </a:lnSpc>
              <a:spcBef>
                <a:spcPts val="560"/>
              </a:spcBef>
              <a:spcAft>
                <a:spcPts val="0"/>
              </a:spcAft>
              <a:buClr>
                <a:srgbClr val="002060"/>
              </a:buClr>
              <a:buSzPts val="2800"/>
              <a:buChar char="•"/>
            </a:pPr>
            <a:r>
              <a:rPr lang="en-US"/>
              <a:t>Data scientists get data for downstream analytics processing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What is Data Analytics How to use" id="108" name="Google Shape;108;p4"/>
          <p:cNvPicPr preferRelativeResize="0"/>
          <p:nvPr/>
        </p:nvPicPr>
        <p:blipFill rotWithShape="1">
          <a:blip r:embed="rId3">
            <a:alphaModFix/>
          </a:blip>
          <a:srcRect b="21349" l="0" r="0" t="0"/>
          <a:stretch/>
        </p:blipFill>
        <p:spPr>
          <a:xfrm>
            <a:off x="20" y="10"/>
            <a:ext cx="9143980" cy="5143490"/>
          </a:xfrm>
          <a:prstGeom prst="rect">
            <a:avLst/>
          </a:prstGeom>
          <a:solidFill>
            <a:srgbClr val="FFFFFF"/>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211573" y="154280"/>
            <a:ext cx="8853296" cy="76352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0000"/>
              </a:buClr>
              <a:buSzPts val="3200"/>
              <a:buFont typeface="Calibri"/>
              <a:buNone/>
            </a:pPr>
            <a:r>
              <a:rPr b="1" lang="en-US" sz="3200">
                <a:solidFill>
                  <a:srgbClr val="FF0000"/>
                </a:solidFill>
              </a:rPr>
              <a:t>Emerging Data Ecosystem-New Analytics Approach</a:t>
            </a:r>
            <a:endParaRPr/>
          </a:p>
        </p:txBody>
      </p:sp>
      <p:sp>
        <p:nvSpPr>
          <p:cNvPr id="274" name="Google Shape;274;p35"/>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rgbClr val="002060"/>
              </a:buClr>
              <a:buSzPct val="100000"/>
              <a:buChar char="•"/>
            </a:pPr>
            <a:r>
              <a:rPr lang="en-US"/>
              <a:t>Four main groups of players</a:t>
            </a:r>
            <a:endParaRPr/>
          </a:p>
          <a:p>
            <a:pPr indent="-285750" lvl="1" marL="742950" rtl="0" algn="l">
              <a:lnSpc>
                <a:spcPct val="100000"/>
              </a:lnSpc>
              <a:spcBef>
                <a:spcPts val="518"/>
              </a:spcBef>
              <a:spcAft>
                <a:spcPts val="0"/>
              </a:spcAft>
              <a:buClr>
                <a:srgbClr val="002060"/>
              </a:buClr>
              <a:buSzPct val="100000"/>
              <a:buChar char="–"/>
            </a:pPr>
            <a:r>
              <a:rPr lang="en-US"/>
              <a:t>Data devices</a:t>
            </a:r>
            <a:endParaRPr/>
          </a:p>
          <a:p>
            <a:pPr indent="-228600" lvl="2" marL="1143000" rtl="0" algn="l">
              <a:lnSpc>
                <a:spcPct val="100000"/>
              </a:lnSpc>
              <a:spcBef>
                <a:spcPts val="444"/>
              </a:spcBef>
              <a:spcAft>
                <a:spcPts val="0"/>
              </a:spcAft>
              <a:buClr>
                <a:srgbClr val="002060"/>
              </a:buClr>
              <a:buSzPct val="100000"/>
              <a:buChar char="•"/>
            </a:pPr>
            <a:r>
              <a:rPr lang="en-US"/>
              <a:t>Games, smartphones, computers, etc.</a:t>
            </a:r>
            <a:endParaRPr/>
          </a:p>
          <a:p>
            <a:pPr indent="-285750" lvl="1" marL="742950" rtl="0" algn="l">
              <a:lnSpc>
                <a:spcPct val="100000"/>
              </a:lnSpc>
              <a:spcBef>
                <a:spcPts val="518"/>
              </a:spcBef>
              <a:spcAft>
                <a:spcPts val="0"/>
              </a:spcAft>
              <a:buClr>
                <a:srgbClr val="002060"/>
              </a:buClr>
              <a:buSzPct val="100000"/>
              <a:buChar char="–"/>
            </a:pPr>
            <a:r>
              <a:rPr lang="en-US"/>
              <a:t>Data collectors</a:t>
            </a:r>
            <a:endParaRPr/>
          </a:p>
          <a:p>
            <a:pPr indent="-228600" lvl="2" marL="1143000" rtl="0" algn="l">
              <a:lnSpc>
                <a:spcPct val="100000"/>
              </a:lnSpc>
              <a:spcBef>
                <a:spcPts val="444"/>
              </a:spcBef>
              <a:spcAft>
                <a:spcPts val="0"/>
              </a:spcAft>
              <a:buClr>
                <a:srgbClr val="002060"/>
              </a:buClr>
              <a:buSzPct val="100000"/>
              <a:buChar char="•"/>
            </a:pPr>
            <a:r>
              <a:rPr lang="en-US"/>
              <a:t>Phone and TV companies, Internet, Gov’t, etc.</a:t>
            </a:r>
            <a:endParaRPr/>
          </a:p>
          <a:p>
            <a:pPr indent="-285750" lvl="1" marL="742950" rtl="0" algn="l">
              <a:lnSpc>
                <a:spcPct val="100000"/>
              </a:lnSpc>
              <a:spcBef>
                <a:spcPts val="518"/>
              </a:spcBef>
              <a:spcAft>
                <a:spcPts val="0"/>
              </a:spcAft>
              <a:buClr>
                <a:srgbClr val="002060"/>
              </a:buClr>
              <a:buSzPct val="100000"/>
              <a:buChar char="–"/>
            </a:pPr>
            <a:r>
              <a:rPr lang="en-US"/>
              <a:t>Data aggregators – make sense of data</a:t>
            </a:r>
            <a:endParaRPr/>
          </a:p>
          <a:p>
            <a:pPr indent="-228600" lvl="2" marL="1143000" rtl="0" algn="l">
              <a:lnSpc>
                <a:spcPct val="100000"/>
              </a:lnSpc>
              <a:spcBef>
                <a:spcPts val="444"/>
              </a:spcBef>
              <a:spcAft>
                <a:spcPts val="0"/>
              </a:spcAft>
              <a:buClr>
                <a:srgbClr val="002060"/>
              </a:buClr>
              <a:buSzPct val="100000"/>
              <a:buChar char="•"/>
            </a:pPr>
            <a:r>
              <a:rPr lang="en-US"/>
              <a:t>Websites, credit bureaus, media archives, etc.</a:t>
            </a:r>
            <a:endParaRPr/>
          </a:p>
          <a:p>
            <a:pPr indent="-285750" lvl="1" marL="742950" rtl="0" algn="l">
              <a:lnSpc>
                <a:spcPct val="100000"/>
              </a:lnSpc>
              <a:spcBef>
                <a:spcPts val="518"/>
              </a:spcBef>
              <a:spcAft>
                <a:spcPts val="0"/>
              </a:spcAft>
              <a:buClr>
                <a:srgbClr val="002060"/>
              </a:buClr>
              <a:buSzPct val="100000"/>
              <a:buChar char="–"/>
            </a:pPr>
            <a:r>
              <a:rPr lang="en-US"/>
              <a:t>Data users and buyers</a:t>
            </a:r>
            <a:endParaRPr/>
          </a:p>
          <a:p>
            <a:pPr indent="-228600" lvl="2" marL="1143000" rtl="0" algn="l">
              <a:lnSpc>
                <a:spcPct val="100000"/>
              </a:lnSpc>
              <a:spcBef>
                <a:spcPts val="444"/>
              </a:spcBef>
              <a:spcAft>
                <a:spcPts val="0"/>
              </a:spcAft>
              <a:buClr>
                <a:srgbClr val="002060"/>
              </a:buClr>
              <a:buSzPct val="100000"/>
              <a:buChar char="•"/>
            </a:pPr>
            <a:r>
              <a:rPr lang="en-US"/>
              <a:t>Banks, law enforcement, marketers, employers, etc.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527538" y="160735"/>
            <a:ext cx="7302012" cy="82400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FF0000"/>
              </a:buClr>
              <a:buSzPts val="3000"/>
              <a:buFont typeface="Calibri"/>
              <a:buNone/>
            </a:pPr>
            <a:r>
              <a:rPr b="1" lang="en-US" sz="3000">
                <a:solidFill>
                  <a:srgbClr val="FF0000"/>
                </a:solidFill>
              </a:rPr>
              <a:t>Emerging Data Analytics Ecosystem</a:t>
            </a:r>
            <a:endParaRPr/>
          </a:p>
        </p:txBody>
      </p:sp>
      <p:pic>
        <p:nvPicPr>
          <p:cNvPr id="281" name="Google Shape;281;p36"/>
          <p:cNvPicPr preferRelativeResize="0"/>
          <p:nvPr/>
        </p:nvPicPr>
        <p:blipFill rotWithShape="1">
          <a:blip r:embed="rId3">
            <a:alphaModFix/>
          </a:blip>
          <a:srcRect b="0" l="0" r="0" t="0"/>
          <a:stretch/>
        </p:blipFill>
        <p:spPr>
          <a:xfrm>
            <a:off x="281355" y="1235319"/>
            <a:ext cx="8484576" cy="36444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457200" y="120252"/>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0000"/>
              </a:buClr>
              <a:buSzPts val="3200"/>
              <a:buFont typeface="Calibri"/>
              <a:buNone/>
            </a:pPr>
            <a:r>
              <a:rPr b="1" lang="en-US" sz="3200">
                <a:solidFill>
                  <a:srgbClr val="FF0000"/>
                </a:solidFill>
              </a:rPr>
              <a:t>Key Roles for the</a:t>
            </a:r>
            <a:br>
              <a:rPr b="1" lang="en-US" sz="3200">
                <a:solidFill>
                  <a:srgbClr val="FF0000"/>
                </a:solidFill>
              </a:rPr>
            </a:br>
            <a:r>
              <a:rPr b="1" lang="en-US" sz="3200">
                <a:solidFill>
                  <a:srgbClr val="FF0000"/>
                </a:solidFill>
              </a:rPr>
              <a:t>New Data Analytics Ecosystem</a:t>
            </a:r>
            <a:endParaRPr/>
          </a:p>
        </p:txBody>
      </p:sp>
      <p:sp>
        <p:nvSpPr>
          <p:cNvPr id="288" name="Google Shape;288;p37"/>
          <p:cNvSpPr txBox="1"/>
          <p:nvPr>
            <p:ph idx="1" type="body"/>
          </p:nvPr>
        </p:nvSpPr>
        <p:spPr>
          <a:xfrm>
            <a:off x="84573" y="1057597"/>
            <a:ext cx="4241241" cy="3883680"/>
          </a:xfrm>
          <a:prstGeom prst="rect">
            <a:avLst/>
          </a:prstGeom>
          <a:noFill/>
          <a:ln>
            <a:noFill/>
          </a:ln>
        </p:spPr>
        <p:txBody>
          <a:bodyPr anchorCtr="0" anchor="t" bIns="45700" lIns="91425" spcFirstLastPara="1" rIns="91425" wrap="square" tIns="45700">
            <a:noAutofit/>
          </a:bodyPr>
          <a:lstStyle/>
          <a:p>
            <a:pPr indent="-328613" lvl="0" marL="328613" rtl="0" algn="l">
              <a:lnSpc>
                <a:spcPct val="100000"/>
              </a:lnSpc>
              <a:spcBef>
                <a:spcPts val="0"/>
              </a:spcBef>
              <a:spcAft>
                <a:spcPts val="0"/>
              </a:spcAft>
              <a:buClr>
                <a:schemeClr val="dk1"/>
              </a:buClr>
              <a:buSzPts val="2400"/>
              <a:buFont typeface="Calibri"/>
              <a:buAutoNum type="arabicPeriod"/>
            </a:pPr>
            <a:r>
              <a:rPr lang="en-US" sz="2400"/>
              <a:t>Deep analytical talent</a:t>
            </a:r>
            <a:endParaRPr/>
          </a:p>
          <a:p>
            <a:pPr indent="-342900" lvl="1" marL="628650" rtl="0" algn="l">
              <a:lnSpc>
                <a:spcPct val="100000"/>
              </a:lnSpc>
              <a:spcBef>
                <a:spcPts val="0"/>
              </a:spcBef>
              <a:spcAft>
                <a:spcPts val="0"/>
              </a:spcAft>
              <a:buClr>
                <a:srgbClr val="002060"/>
              </a:buClr>
              <a:buSzPts val="2000"/>
              <a:buChar char="–"/>
            </a:pPr>
            <a:r>
              <a:rPr lang="en-US" sz="2000">
                <a:solidFill>
                  <a:srgbClr val="002060"/>
                </a:solidFill>
              </a:rPr>
              <a:t>Advanced training in quantitative disciplines – e.g., math, statistics, machine learning</a:t>
            </a:r>
            <a:endParaRPr/>
          </a:p>
          <a:p>
            <a:pPr indent="-328613" lvl="0" marL="328613" rtl="0" algn="l">
              <a:lnSpc>
                <a:spcPct val="100000"/>
              </a:lnSpc>
              <a:spcBef>
                <a:spcPts val="0"/>
              </a:spcBef>
              <a:spcAft>
                <a:spcPts val="0"/>
              </a:spcAft>
              <a:buClr>
                <a:schemeClr val="dk1"/>
              </a:buClr>
              <a:buSzPts val="2400"/>
              <a:buFont typeface="Calibri"/>
              <a:buAutoNum type="arabicPeriod"/>
            </a:pPr>
            <a:r>
              <a:rPr lang="en-US" sz="2400"/>
              <a:t>Data savvy professionals</a:t>
            </a:r>
            <a:endParaRPr/>
          </a:p>
          <a:p>
            <a:pPr indent="-342900" lvl="1" marL="628650" rtl="0" algn="l">
              <a:lnSpc>
                <a:spcPct val="100000"/>
              </a:lnSpc>
              <a:spcBef>
                <a:spcPts val="0"/>
              </a:spcBef>
              <a:spcAft>
                <a:spcPts val="0"/>
              </a:spcAft>
              <a:buClr>
                <a:srgbClr val="002060"/>
              </a:buClr>
              <a:buSzPts val="2000"/>
              <a:buChar char="–"/>
            </a:pPr>
            <a:r>
              <a:rPr lang="en-US" sz="2000">
                <a:solidFill>
                  <a:srgbClr val="002060"/>
                </a:solidFill>
              </a:rPr>
              <a:t>Savvy but less technical than group 1</a:t>
            </a:r>
            <a:endParaRPr/>
          </a:p>
          <a:p>
            <a:pPr indent="-328613" lvl="0" marL="328613" rtl="0" algn="l">
              <a:lnSpc>
                <a:spcPct val="100000"/>
              </a:lnSpc>
              <a:spcBef>
                <a:spcPts val="0"/>
              </a:spcBef>
              <a:spcAft>
                <a:spcPts val="0"/>
              </a:spcAft>
              <a:buClr>
                <a:schemeClr val="dk1"/>
              </a:buClr>
              <a:buSzPts val="2400"/>
              <a:buFont typeface="Calibri"/>
              <a:buAutoNum type="arabicPeriod"/>
            </a:pPr>
            <a:r>
              <a:rPr lang="en-US" sz="2400"/>
              <a:t>Technology and data enablers</a:t>
            </a:r>
            <a:endParaRPr/>
          </a:p>
          <a:p>
            <a:pPr indent="-385763" lvl="1" marL="628650" rtl="0" algn="l">
              <a:lnSpc>
                <a:spcPct val="100000"/>
              </a:lnSpc>
              <a:spcBef>
                <a:spcPts val="0"/>
              </a:spcBef>
              <a:spcAft>
                <a:spcPts val="0"/>
              </a:spcAft>
              <a:buClr>
                <a:srgbClr val="002060"/>
              </a:buClr>
              <a:buSzPts val="2000"/>
              <a:buChar char="–"/>
            </a:pPr>
            <a:r>
              <a:rPr lang="en-US" sz="2000">
                <a:solidFill>
                  <a:srgbClr val="002060"/>
                </a:solidFill>
              </a:rPr>
              <a:t>Support people – e.g., DB admins, programmers, etc.</a:t>
            </a:r>
            <a:endParaRPr/>
          </a:p>
        </p:txBody>
      </p:sp>
      <p:pic>
        <p:nvPicPr>
          <p:cNvPr id="289" name="Google Shape;289;p37"/>
          <p:cNvPicPr preferRelativeResize="0"/>
          <p:nvPr>
            <p:ph idx="2" type="body"/>
          </p:nvPr>
        </p:nvPicPr>
        <p:blipFill rotWithShape="1">
          <a:blip r:embed="rId3">
            <a:alphaModFix/>
          </a:blip>
          <a:srcRect b="-8065" l="460" r="30572" t="8066"/>
          <a:stretch/>
        </p:blipFill>
        <p:spPr>
          <a:xfrm>
            <a:off x="4818186" y="1340627"/>
            <a:ext cx="4241241" cy="36826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492369" y="160735"/>
            <a:ext cx="8124093" cy="109656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FF0000"/>
              </a:buClr>
              <a:buSzPts val="3600"/>
              <a:buFont typeface="Calibri"/>
              <a:buNone/>
            </a:pPr>
            <a:r>
              <a:rPr b="1" lang="en-US">
                <a:solidFill>
                  <a:srgbClr val="FF0000"/>
                </a:solidFill>
              </a:rPr>
              <a:t>Recurring Data Analytics  Activities</a:t>
            </a:r>
            <a:endParaRPr/>
          </a:p>
        </p:txBody>
      </p:sp>
      <p:sp>
        <p:nvSpPr>
          <p:cNvPr id="296" name="Google Shape;296;p38"/>
          <p:cNvSpPr txBox="1"/>
          <p:nvPr>
            <p:ph idx="1" type="body"/>
          </p:nvPr>
        </p:nvSpPr>
        <p:spPr>
          <a:xfrm>
            <a:off x="263769" y="1257300"/>
            <a:ext cx="7565781" cy="3399235"/>
          </a:xfrm>
          <a:prstGeom prst="rect">
            <a:avLst/>
          </a:prstGeom>
          <a:noFill/>
          <a:ln>
            <a:noFill/>
          </a:ln>
        </p:spPr>
        <p:txBody>
          <a:bodyPr anchorCtr="0" anchor="t" bIns="45700" lIns="91425" spcFirstLastPara="1" rIns="91425" wrap="square" tIns="45700">
            <a:normAutofit/>
          </a:bodyPr>
          <a:lstStyle/>
          <a:p>
            <a:pPr indent="-385763" lvl="1" marL="728663" rtl="0" algn="l">
              <a:lnSpc>
                <a:spcPct val="100000"/>
              </a:lnSpc>
              <a:spcBef>
                <a:spcPts val="0"/>
              </a:spcBef>
              <a:spcAft>
                <a:spcPts val="0"/>
              </a:spcAft>
              <a:buClr>
                <a:srgbClr val="002060"/>
              </a:buClr>
              <a:buSzPts val="2800"/>
              <a:buFont typeface="Calibri"/>
              <a:buAutoNum type="arabicPeriod"/>
            </a:pPr>
            <a:r>
              <a:rPr lang="en-US"/>
              <a:t>Reframe challenges and problems in the system as analytics challenges</a:t>
            </a:r>
            <a:endParaRPr/>
          </a:p>
          <a:p>
            <a:pPr indent="-385763" lvl="1" marL="728663" rtl="0" algn="l">
              <a:lnSpc>
                <a:spcPct val="100000"/>
              </a:lnSpc>
              <a:spcBef>
                <a:spcPts val="560"/>
              </a:spcBef>
              <a:spcAft>
                <a:spcPts val="0"/>
              </a:spcAft>
              <a:buClr>
                <a:srgbClr val="002060"/>
              </a:buClr>
              <a:buSzPts val="2800"/>
              <a:buFont typeface="Calibri"/>
              <a:buAutoNum type="arabicPeriod"/>
            </a:pPr>
            <a:r>
              <a:rPr lang="en-US"/>
              <a:t>Design, implement, and deploy statistical models and data mining techniques on Data</a:t>
            </a:r>
            <a:endParaRPr/>
          </a:p>
          <a:p>
            <a:pPr indent="-385763" lvl="1" marL="728663" rtl="0" algn="l">
              <a:lnSpc>
                <a:spcPct val="100000"/>
              </a:lnSpc>
              <a:spcBef>
                <a:spcPts val="560"/>
              </a:spcBef>
              <a:spcAft>
                <a:spcPts val="0"/>
              </a:spcAft>
              <a:buClr>
                <a:srgbClr val="002060"/>
              </a:buClr>
              <a:buSzPts val="2800"/>
              <a:buFont typeface="Calibri"/>
              <a:buAutoNum type="arabicPeriod"/>
            </a:pPr>
            <a:r>
              <a:rPr lang="en-US"/>
              <a:t>Develop insights that lead to actionable recommendations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0000"/>
              </a:buClr>
              <a:buSzPts val="3600"/>
              <a:buFont typeface="Calibri"/>
              <a:buNone/>
            </a:pPr>
            <a:r>
              <a:rPr b="1" lang="en-US" sz="3600">
                <a:solidFill>
                  <a:srgbClr val="FF0000"/>
                </a:solidFill>
              </a:rPr>
              <a:t>Profile of Data Analytics - 5 Main Skills</a:t>
            </a:r>
            <a:endParaRPr/>
          </a:p>
        </p:txBody>
      </p:sp>
      <p:sp>
        <p:nvSpPr>
          <p:cNvPr id="303" name="Google Shape;303;p39"/>
          <p:cNvSpPr txBox="1"/>
          <p:nvPr>
            <p:ph idx="2" type="body"/>
          </p:nvPr>
        </p:nvSpPr>
        <p:spPr>
          <a:xfrm>
            <a:off x="4437184" y="1371599"/>
            <a:ext cx="4460631" cy="3565921"/>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lnSpc>
                <a:spcPct val="100000"/>
              </a:lnSpc>
              <a:spcBef>
                <a:spcPts val="0"/>
              </a:spcBef>
              <a:spcAft>
                <a:spcPts val="0"/>
              </a:spcAft>
              <a:buClr>
                <a:schemeClr val="dk1"/>
              </a:buClr>
              <a:buSzPct val="100000"/>
              <a:buChar char="•"/>
            </a:pPr>
            <a:r>
              <a:rPr lang="en-US"/>
              <a:t>Quantitative skill – e.g., math, statistics</a:t>
            </a:r>
            <a:endParaRPr/>
          </a:p>
          <a:p>
            <a:pPr indent="-342900" lvl="0" marL="342900" rtl="0" algn="l">
              <a:lnSpc>
                <a:spcPct val="100000"/>
              </a:lnSpc>
              <a:spcBef>
                <a:spcPts val="392"/>
              </a:spcBef>
              <a:spcAft>
                <a:spcPts val="0"/>
              </a:spcAft>
              <a:buClr>
                <a:schemeClr val="dk1"/>
              </a:buClr>
              <a:buSzPct val="100000"/>
              <a:buChar char="•"/>
            </a:pPr>
            <a:r>
              <a:rPr lang="en-US"/>
              <a:t>Technical aptitude – e.g., software engineering, programming</a:t>
            </a:r>
            <a:endParaRPr/>
          </a:p>
          <a:p>
            <a:pPr indent="-342900" lvl="0" marL="342900" rtl="0" algn="l">
              <a:lnSpc>
                <a:spcPct val="100000"/>
              </a:lnSpc>
              <a:spcBef>
                <a:spcPts val="392"/>
              </a:spcBef>
              <a:spcAft>
                <a:spcPts val="0"/>
              </a:spcAft>
              <a:buClr>
                <a:schemeClr val="dk1"/>
              </a:buClr>
              <a:buSzPct val="100000"/>
              <a:buChar char="•"/>
            </a:pPr>
            <a:r>
              <a:rPr lang="en-US"/>
              <a:t>Skeptical mindset and critical thinking – ability to examine work critically</a:t>
            </a:r>
            <a:endParaRPr/>
          </a:p>
          <a:p>
            <a:pPr indent="-342900" lvl="0" marL="342900" rtl="0" algn="l">
              <a:lnSpc>
                <a:spcPct val="100000"/>
              </a:lnSpc>
              <a:spcBef>
                <a:spcPts val="392"/>
              </a:spcBef>
              <a:spcAft>
                <a:spcPts val="0"/>
              </a:spcAft>
              <a:buClr>
                <a:schemeClr val="dk1"/>
              </a:buClr>
              <a:buSzPct val="100000"/>
              <a:buChar char="•"/>
            </a:pPr>
            <a:r>
              <a:rPr lang="en-US"/>
              <a:t>Curious and creative – passionate about data and finding creative solutions</a:t>
            </a:r>
            <a:endParaRPr/>
          </a:p>
          <a:p>
            <a:pPr indent="-342900" lvl="0" marL="342900" rtl="0" algn="l">
              <a:lnSpc>
                <a:spcPct val="100000"/>
              </a:lnSpc>
              <a:spcBef>
                <a:spcPts val="392"/>
              </a:spcBef>
              <a:spcAft>
                <a:spcPts val="0"/>
              </a:spcAft>
              <a:buClr>
                <a:schemeClr val="dk1"/>
              </a:buClr>
              <a:buSzPct val="100000"/>
              <a:buChar char="•"/>
            </a:pPr>
            <a:r>
              <a:rPr lang="en-US"/>
              <a:t>Communicative and collaborative – can articulate ideas, can work with others</a:t>
            </a:r>
            <a:endParaRPr/>
          </a:p>
          <a:p>
            <a:pPr indent="-218440" lvl="0" marL="342900" rtl="0" algn="l">
              <a:lnSpc>
                <a:spcPct val="100000"/>
              </a:lnSpc>
              <a:spcBef>
                <a:spcPts val="392"/>
              </a:spcBef>
              <a:spcAft>
                <a:spcPts val="0"/>
              </a:spcAft>
              <a:buClr>
                <a:schemeClr val="dk1"/>
              </a:buClr>
              <a:buSzPct val="100000"/>
              <a:buNone/>
            </a:pPr>
            <a:r>
              <a:t/>
            </a:r>
            <a:endParaRPr/>
          </a:p>
        </p:txBody>
      </p:sp>
      <p:pic>
        <p:nvPicPr>
          <p:cNvPr id="304" name="Google Shape;304;p39"/>
          <p:cNvPicPr preferRelativeResize="0"/>
          <p:nvPr/>
        </p:nvPicPr>
        <p:blipFill rotWithShape="1">
          <a:blip r:embed="rId3">
            <a:alphaModFix/>
          </a:blip>
          <a:srcRect b="0" l="0" r="0" t="0"/>
          <a:stretch/>
        </p:blipFill>
        <p:spPr>
          <a:xfrm>
            <a:off x="167054" y="1200151"/>
            <a:ext cx="4089260" cy="3644333"/>
          </a:xfrm>
          <a:prstGeom prst="rect">
            <a:avLst/>
          </a:prstGeom>
          <a:solidFill>
            <a:srgbClr val="DAE5F1"/>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2"/>
              </a:buClr>
              <a:buSzPts val="4400"/>
              <a:buFont typeface="Calibri"/>
              <a:buNone/>
            </a:pPr>
            <a:r>
              <a:rPr lang="en-US">
                <a:solidFill>
                  <a:schemeClr val="lt2"/>
                </a:solidFill>
              </a:rPr>
              <a:t>Data Analytics – </a:t>
            </a:r>
            <a:r>
              <a:rPr lang="en-US"/>
              <a:t>Data Science</a:t>
            </a:r>
            <a:endParaRPr/>
          </a:p>
        </p:txBody>
      </p:sp>
      <p:sp>
        <p:nvSpPr>
          <p:cNvPr id="114" name="Google Shape;114;p5"/>
          <p:cNvSpPr txBox="1"/>
          <p:nvPr>
            <p:ph idx="1" type="body"/>
          </p:nvPr>
        </p:nvSpPr>
        <p:spPr>
          <a:xfrm>
            <a:off x="152400" y="1200151"/>
            <a:ext cx="3553968" cy="373737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57595D"/>
              </a:buClr>
              <a:buSzPts val="2200"/>
              <a:buChar char="•"/>
            </a:pPr>
            <a:r>
              <a:rPr b="0" i="0" lang="en-US" sz="2200">
                <a:solidFill>
                  <a:srgbClr val="57595D"/>
                </a:solidFill>
                <a:latin typeface="Open Sans"/>
                <a:ea typeface="Open Sans"/>
                <a:cs typeface="Open Sans"/>
                <a:sym typeface="Open Sans"/>
              </a:rPr>
              <a:t>Data analytics is the science of analyzing raw datasets in order to derive conclusions. </a:t>
            </a:r>
            <a:endParaRPr/>
          </a:p>
          <a:p>
            <a:pPr indent="-342900" lvl="0" marL="342900" rtl="0" algn="l">
              <a:lnSpc>
                <a:spcPct val="100000"/>
              </a:lnSpc>
              <a:spcBef>
                <a:spcPts val="440"/>
              </a:spcBef>
              <a:spcAft>
                <a:spcPts val="0"/>
              </a:spcAft>
              <a:buClr>
                <a:srgbClr val="57595D"/>
              </a:buClr>
              <a:buSzPts val="2200"/>
              <a:buChar char="•"/>
            </a:pPr>
            <a:r>
              <a:rPr b="0" i="0" lang="en-US" sz="2200">
                <a:solidFill>
                  <a:srgbClr val="57595D"/>
                </a:solidFill>
                <a:latin typeface="Open Sans"/>
                <a:ea typeface="Open Sans"/>
                <a:cs typeface="Open Sans"/>
                <a:sym typeface="Open Sans"/>
              </a:rPr>
              <a:t>It enables us to discover patterns in the raw data and draw valuable information from them.</a:t>
            </a:r>
            <a:endParaRPr sz="2200"/>
          </a:p>
        </p:txBody>
      </p:sp>
      <p:sp>
        <p:nvSpPr>
          <p:cNvPr id="115" name="Google Shape;115;p5"/>
          <p:cNvSpPr txBox="1"/>
          <p:nvPr>
            <p:ph idx="2" type="body"/>
          </p:nvPr>
        </p:nvSpPr>
        <p:spPr>
          <a:xfrm>
            <a:off x="3706368" y="1200151"/>
            <a:ext cx="5242560" cy="3579113"/>
          </a:xfrm>
          <a:prstGeom prst="rect">
            <a:avLst/>
          </a:prstGeom>
          <a:solidFill>
            <a:srgbClr val="DAE5F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333745"/>
              </a:buClr>
              <a:buSzPts val="2000"/>
              <a:buChar char="•"/>
            </a:pPr>
            <a:r>
              <a:rPr b="0" i="0" lang="en-US" sz="2000">
                <a:solidFill>
                  <a:srgbClr val="333745"/>
                </a:solidFill>
                <a:latin typeface="Open Sans"/>
                <a:ea typeface="Open Sans"/>
                <a:cs typeface="Open Sans"/>
                <a:sym typeface="Open Sans"/>
              </a:rPr>
              <a:t>Data science is the field, which focuses on everything related to data cleansing, preparation, and analysis. </a:t>
            </a:r>
            <a:endParaRPr/>
          </a:p>
          <a:p>
            <a:pPr indent="-342900" lvl="0" marL="342900" rtl="0" algn="l">
              <a:lnSpc>
                <a:spcPct val="100000"/>
              </a:lnSpc>
              <a:spcBef>
                <a:spcPts val="400"/>
              </a:spcBef>
              <a:spcAft>
                <a:spcPts val="0"/>
              </a:spcAft>
              <a:buClr>
                <a:srgbClr val="333745"/>
              </a:buClr>
              <a:buSzPts val="2000"/>
              <a:buChar char="•"/>
            </a:pPr>
            <a:r>
              <a:rPr b="0" i="0" lang="en-US" sz="2000">
                <a:solidFill>
                  <a:srgbClr val="333745"/>
                </a:solidFill>
                <a:latin typeface="Open Sans"/>
                <a:ea typeface="Open Sans"/>
                <a:cs typeface="Open Sans"/>
                <a:sym typeface="Open Sans"/>
              </a:rPr>
              <a:t>It also copes with both unstructured and structured data. </a:t>
            </a:r>
            <a:endParaRPr/>
          </a:p>
          <a:p>
            <a:pPr indent="-342900" lvl="0" marL="342900" rtl="0" algn="l">
              <a:lnSpc>
                <a:spcPct val="100000"/>
              </a:lnSpc>
              <a:spcBef>
                <a:spcPts val="400"/>
              </a:spcBef>
              <a:spcAft>
                <a:spcPts val="0"/>
              </a:spcAft>
              <a:buClr>
                <a:srgbClr val="333745"/>
              </a:buClr>
              <a:buSzPts val="2000"/>
              <a:buChar char="•"/>
            </a:pPr>
            <a:r>
              <a:rPr lang="en-US" sz="2000">
                <a:solidFill>
                  <a:srgbClr val="333745"/>
                </a:solidFill>
                <a:latin typeface="Open Sans"/>
                <a:ea typeface="Open Sans"/>
                <a:cs typeface="Open Sans"/>
                <a:sym typeface="Open Sans"/>
              </a:rPr>
              <a:t>I</a:t>
            </a:r>
            <a:r>
              <a:rPr b="0" i="0" lang="en-US" sz="2000">
                <a:solidFill>
                  <a:srgbClr val="333745"/>
                </a:solidFill>
                <a:latin typeface="Open Sans"/>
                <a:ea typeface="Open Sans"/>
                <a:cs typeface="Open Sans"/>
                <a:sym typeface="Open Sans"/>
              </a:rPr>
              <a:t>t is the integration of mathematics, statistics, programming, data capturing, problem-solving, the capability of looking at problems in a different way, as well as the things like cleaning, preparing, and aligning data.</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The body as a source of big data" id="121" name="Google Shape;121;p6"/>
          <p:cNvPicPr preferRelativeResize="0"/>
          <p:nvPr/>
        </p:nvPicPr>
        <p:blipFill rotWithShape="1">
          <a:blip r:embed="rId3">
            <a:alphaModFix/>
          </a:blip>
          <a:srcRect b="7318" l="0" r="0" t="0"/>
          <a:stretch/>
        </p:blipFill>
        <p:spPr>
          <a:xfrm>
            <a:off x="1389888" y="85344"/>
            <a:ext cx="5876543" cy="50581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What Happens in an Internet Minute? [2022 Statistics]" id="126" name="Google Shape;126;p7"/>
          <p:cNvPicPr preferRelativeResize="0"/>
          <p:nvPr/>
        </p:nvPicPr>
        <p:blipFill rotWithShape="1">
          <a:blip r:embed="rId3">
            <a:alphaModFix/>
          </a:blip>
          <a:srcRect b="0" l="0" r="0" t="0"/>
          <a:stretch/>
        </p:blipFill>
        <p:spPr>
          <a:xfrm>
            <a:off x="841248" y="152400"/>
            <a:ext cx="7046976"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type="title"/>
          </p:nvPr>
        </p:nvSpPr>
        <p:spPr>
          <a:xfrm>
            <a:off x="492566" y="377040"/>
            <a:ext cx="6284320" cy="72534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B00F0"/>
              </a:buClr>
              <a:buSzPts val="3600"/>
              <a:buFont typeface="Calibri"/>
              <a:buNone/>
            </a:pPr>
            <a:r>
              <a:rPr lang="en-US"/>
              <a:t>Key Data Creation Statistics 2023</a:t>
            </a:r>
            <a:endParaRPr/>
          </a:p>
        </p:txBody>
      </p:sp>
      <p:sp>
        <p:nvSpPr>
          <p:cNvPr id="132" name="Google Shape;132;p8"/>
          <p:cNvSpPr txBox="1"/>
          <p:nvPr>
            <p:ph idx="1" type="body"/>
          </p:nvPr>
        </p:nvSpPr>
        <p:spPr>
          <a:xfrm>
            <a:off x="341376" y="1140565"/>
            <a:ext cx="6435510" cy="3625895"/>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Clr>
                <a:srgbClr val="002060"/>
              </a:buClr>
              <a:buSzPct val="100000"/>
              <a:buChar char="•"/>
            </a:pPr>
            <a:r>
              <a:rPr lang="en-US"/>
              <a:t>1GB of data can create 350,000 emails.</a:t>
            </a:r>
            <a:endParaRPr/>
          </a:p>
          <a:p>
            <a:pPr indent="-342900" lvl="0" marL="342900" rtl="0" algn="l">
              <a:lnSpc>
                <a:spcPct val="100000"/>
              </a:lnSpc>
              <a:spcBef>
                <a:spcPts val="476"/>
              </a:spcBef>
              <a:spcAft>
                <a:spcPts val="0"/>
              </a:spcAft>
              <a:buClr>
                <a:srgbClr val="002060"/>
              </a:buClr>
              <a:buSzPct val="100000"/>
              <a:buChar char="•"/>
            </a:pPr>
            <a:r>
              <a:rPr lang="en-US"/>
              <a:t>3.5 quintillion bytes of data is created every day.</a:t>
            </a:r>
            <a:endParaRPr/>
          </a:p>
          <a:p>
            <a:pPr indent="-342900" lvl="0" marL="342900" rtl="0" algn="l">
              <a:lnSpc>
                <a:spcPct val="100000"/>
              </a:lnSpc>
              <a:spcBef>
                <a:spcPts val="476"/>
              </a:spcBef>
              <a:spcAft>
                <a:spcPts val="0"/>
              </a:spcAft>
              <a:buClr>
                <a:srgbClr val="002060"/>
              </a:buClr>
              <a:buSzPct val="100000"/>
              <a:buChar char="•"/>
            </a:pPr>
            <a:r>
              <a:rPr lang="en-US"/>
              <a:t>Skype has 3 billion minutes of calls per day.</a:t>
            </a:r>
            <a:endParaRPr/>
          </a:p>
          <a:p>
            <a:pPr indent="-342900" lvl="0" marL="342900" rtl="0" algn="l">
              <a:lnSpc>
                <a:spcPct val="100000"/>
              </a:lnSpc>
              <a:spcBef>
                <a:spcPts val="476"/>
              </a:spcBef>
              <a:spcAft>
                <a:spcPts val="0"/>
              </a:spcAft>
              <a:buClr>
                <a:srgbClr val="002060"/>
              </a:buClr>
              <a:buSzPct val="100000"/>
              <a:buChar char="•"/>
            </a:pPr>
            <a:r>
              <a:rPr lang="en-US"/>
              <a:t>5 billion Snapchat videos and photos are shared per day.</a:t>
            </a:r>
            <a:endParaRPr/>
          </a:p>
          <a:p>
            <a:pPr indent="-342900" lvl="0" marL="342900" rtl="0" algn="l">
              <a:lnSpc>
                <a:spcPct val="100000"/>
              </a:lnSpc>
              <a:spcBef>
                <a:spcPts val="476"/>
              </a:spcBef>
              <a:spcAft>
                <a:spcPts val="0"/>
              </a:spcAft>
              <a:buClr>
                <a:srgbClr val="002060"/>
              </a:buClr>
              <a:buSzPct val="100000"/>
              <a:buChar char="•"/>
            </a:pPr>
            <a:r>
              <a:rPr lang="en-US" u="sng">
                <a:solidFill>
                  <a:schemeClr val="hlink"/>
                </a:solidFill>
                <a:hlinkClick r:id="rId3"/>
              </a:rPr>
              <a:t>333.2 billion</a:t>
            </a:r>
            <a:r>
              <a:rPr lang="en-US"/>
              <a:t> emails are sent per day.</a:t>
            </a:r>
            <a:endParaRPr/>
          </a:p>
          <a:p>
            <a:pPr indent="-342900" lvl="0" marL="342900" rtl="0" algn="l">
              <a:lnSpc>
                <a:spcPct val="100000"/>
              </a:lnSpc>
              <a:spcBef>
                <a:spcPts val="476"/>
              </a:spcBef>
              <a:spcAft>
                <a:spcPts val="0"/>
              </a:spcAft>
              <a:buClr>
                <a:srgbClr val="002060"/>
              </a:buClr>
              <a:buSzPct val="100000"/>
              <a:buChar char="•"/>
            </a:pPr>
            <a:r>
              <a:rPr lang="en-US"/>
              <a:t>20% of people online watch online games.</a:t>
            </a:r>
            <a:endParaRPr/>
          </a:p>
          <a:p>
            <a:pPr indent="-342900" lvl="0" marL="342900" rtl="0" algn="l">
              <a:lnSpc>
                <a:spcPct val="100000"/>
              </a:lnSpc>
              <a:spcBef>
                <a:spcPts val="476"/>
              </a:spcBef>
              <a:spcAft>
                <a:spcPts val="0"/>
              </a:spcAft>
              <a:buClr>
                <a:srgbClr val="002060"/>
              </a:buClr>
              <a:buSzPct val="100000"/>
              <a:buChar char="•"/>
            </a:pPr>
            <a:r>
              <a:rPr lang="en-US"/>
              <a:t>Revenue from Bing is over $7 billion.</a:t>
            </a:r>
            <a:endParaRPr/>
          </a:p>
          <a:p>
            <a:pPr indent="-342900" lvl="0" marL="342900" rtl="0" algn="l">
              <a:lnSpc>
                <a:spcPct val="100000"/>
              </a:lnSpc>
              <a:spcBef>
                <a:spcPts val="476"/>
              </a:spcBef>
              <a:spcAft>
                <a:spcPts val="0"/>
              </a:spcAft>
              <a:buClr>
                <a:srgbClr val="002060"/>
              </a:buClr>
              <a:buSzPct val="100000"/>
              <a:buChar char="•"/>
            </a:pPr>
            <a:r>
              <a:rPr lang="en-US"/>
              <a:t>People spend $1 million per minute online.</a:t>
            </a:r>
            <a:endParaRPr/>
          </a:p>
          <a:p>
            <a:pPr indent="-191770" lvl="0" marL="342900" rtl="0" algn="l">
              <a:lnSpc>
                <a:spcPct val="100000"/>
              </a:lnSpc>
              <a:spcBef>
                <a:spcPts val="476"/>
              </a:spcBef>
              <a:spcAft>
                <a:spcPts val="0"/>
              </a:spcAft>
              <a:buClr>
                <a:srgbClr val="002060"/>
              </a:buClr>
              <a:buSzPct val="100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alibri"/>
              <a:buNone/>
            </a:pPr>
            <a:r>
              <a:rPr lang="en-US"/>
              <a:t>Size of Data</a:t>
            </a:r>
            <a:endParaRPr/>
          </a:p>
        </p:txBody>
      </p:sp>
      <p:graphicFrame>
        <p:nvGraphicFramePr>
          <p:cNvPr id="138" name="Google Shape;138;p9"/>
          <p:cNvGraphicFramePr/>
          <p:nvPr/>
        </p:nvGraphicFramePr>
        <p:xfrm>
          <a:off x="448965" y="1133857"/>
          <a:ext cx="3000000" cy="3000000"/>
        </p:xfrm>
        <a:graphic>
          <a:graphicData uri="http://schemas.openxmlformats.org/drawingml/2006/table">
            <a:tbl>
              <a:tblPr>
                <a:noFill/>
                <a:tableStyleId>{5B568693-CDBF-4DAC-8791-D8D1EEC9AE5C}</a:tableStyleId>
              </a:tblPr>
              <a:tblGrid>
                <a:gridCol w="2645675"/>
                <a:gridCol w="2645675"/>
                <a:gridCol w="2645675"/>
              </a:tblGrid>
              <a:tr h="2543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Megabyte</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1000</a:t>
                      </a:r>
                      <a:r>
                        <a:rPr baseline="30000" lang="en-US" sz="1800" u="none" cap="none" strike="noStrike"/>
                        <a:t>2</a:t>
                      </a:r>
                      <a:endParaRPr sz="18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MB</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Gigabyte</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1000</a:t>
                      </a:r>
                      <a:r>
                        <a:rPr baseline="30000" lang="en-US" sz="1800" u="none" cap="none" strike="noStrike"/>
                        <a:t>3</a:t>
                      </a:r>
                      <a:endParaRPr sz="18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GB</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Terabyte</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1000</a:t>
                      </a:r>
                      <a:r>
                        <a:rPr baseline="30000" lang="en-US" sz="1800" u="none" cap="none" strike="noStrike"/>
                        <a:t>4</a:t>
                      </a:r>
                      <a:endParaRPr sz="18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TB</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Petabyte</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1000</a:t>
                      </a:r>
                      <a:r>
                        <a:rPr baseline="30000" lang="en-US" sz="1800" u="none" cap="none" strike="noStrike"/>
                        <a:t>5</a:t>
                      </a:r>
                      <a:endParaRPr sz="18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PB</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Exabyte</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1000</a:t>
                      </a:r>
                      <a:r>
                        <a:rPr baseline="30000" lang="en-US" sz="1800" u="none" cap="none" strike="noStrike"/>
                        <a:t>6</a:t>
                      </a:r>
                      <a:endParaRPr sz="18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EB</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Zettabyte</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1000</a:t>
                      </a:r>
                      <a:r>
                        <a:rPr baseline="30000" lang="en-US" sz="1800" u="none" cap="none" strike="noStrike"/>
                        <a:t>7</a:t>
                      </a:r>
                      <a:endParaRPr sz="18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ZB</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Yottabyte</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1000</a:t>
                      </a:r>
                      <a:r>
                        <a:rPr baseline="30000" lang="en-US" sz="1800" u="none" cap="none" strike="noStrike"/>
                        <a:t>8</a:t>
                      </a:r>
                      <a:endParaRPr sz="18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YB</a:t>
                      </a:r>
                      <a:endParaRPr sz="1400" u="none" cap="none" strike="noStrike"/>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bl>
          </a:graphicData>
        </a:graphic>
      </p:graphicFrame>
      <p:sp>
        <p:nvSpPr>
          <p:cNvPr id="139" name="Google Shape;139;p9"/>
          <p:cNvSpPr txBox="1"/>
          <p:nvPr/>
        </p:nvSpPr>
        <p:spPr>
          <a:xfrm>
            <a:off x="885444" y="3890631"/>
            <a:ext cx="7373112" cy="923330"/>
          </a:xfrm>
          <a:prstGeom prst="rect">
            <a:avLst/>
          </a:prstGeom>
          <a:solidFill>
            <a:srgbClr val="DAE5F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Open Sans"/>
                <a:ea typeface="Open Sans"/>
                <a:cs typeface="Open Sans"/>
                <a:sym typeface="Open Sans"/>
              </a:rPr>
              <a:t>How much data is created every day in 2023?</a:t>
            </a:r>
            <a:br>
              <a:rPr b="0" i="0" lang="en-US" sz="1800" u="none" cap="none" strike="noStrike">
                <a:solidFill>
                  <a:schemeClr val="dk1"/>
                </a:solidFill>
                <a:latin typeface="Calibri"/>
                <a:ea typeface="Calibri"/>
                <a:cs typeface="Calibri"/>
                <a:sym typeface="Calibri"/>
              </a:rPr>
            </a:br>
            <a:br>
              <a:rPr b="0" i="0" lang="en-US" sz="1800" u="none" cap="none" strike="noStrike">
                <a:solidFill>
                  <a:schemeClr val="dk1"/>
                </a:solidFill>
                <a:latin typeface="Calibri"/>
                <a:ea typeface="Calibri"/>
                <a:cs typeface="Calibri"/>
                <a:sym typeface="Calibri"/>
              </a:rPr>
            </a:br>
            <a:r>
              <a:rPr b="0" i="0" lang="en-US" sz="1800" u="none" cap="none" strike="noStrike">
                <a:solidFill>
                  <a:srgbClr val="333333"/>
                </a:solidFill>
                <a:latin typeface="Open Sans"/>
                <a:ea typeface="Open Sans"/>
                <a:cs typeface="Open Sans"/>
                <a:sym typeface="Open Sans"/>
              </a:rPr>
              <a:t>3.5 quintillion bytes of data is created every day.</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Data Science Applications of 2023" id="144" name="Google Shape;144;p10"/>
          <p:cNvPicPr preferRelativeResize="0"/>
          <p:nvPr/>
        </p:nvPicPr>
        <p:blipFill rotWithShape="1">
          <a:blip r:embed="rId3">
            <a:alphaModFix/>
          </a:blip>
          <a:srcRect b="0" l="0" r="0" t="0"/>
          <a:stretch/>
        </p:blipFill>
        <p:spPr>
          <a:xfrm>
            <a:off x="254634" y="167640"/>
            <a:ext cx="8554086" cy="48539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2017-08-01T15:40:51Z</dcterms:created>
</cp:coreProperties>
</file>